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6" r:id="rId1"/>
  </p:sldMasterIdLst>
  <p:notesMasterIdLst>
    <p:notesMasterId r:id="rId55"/>
  </p:notesMasterIdLst>
  <p:handoutMasterIdLst>
    <p:handoutMasterId r:id="rId56"/>
  </p:handout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70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2" r:id="rId18"/>
    <p:sldId id="316" r:id="rId19"/>
    <p:sldId id="317" r:id="rId20"/>
    <p:sldId id="273" r:id="rId21"/>
    <p:sldId id="274" r:id="rId22"/>
    <p:sldId id="303" r:id="rId23"/>
    <p:sldId id="277" r:id="rId24"/>
    <p:sldId id="278" r:id="rId25"/>
    <p:sldId id="280" r:id="rId26"/>
    <p:sldId id="281" r:id="rId27"/>
    <p:sldId id="282" r:id="rId28"/>
    <p:sldId id="283" r:id="rId29"/>
    <p:sldId id="289" r:id="rId30"/>
    <p:sldId id="315" r:id="rId31"/>
    <p:sldId id="290" r:id="rId32"/>
    <p:sldId id="291" r:id="rId33"/>
    <p:sldId id="292" r:id="rId34"/>
    <p:sldId id="293" r:id="rId35"/>
    <p:sldId id="294" r:id="rId36"/>
    <p:sldId id="297" r:id="rId37"/>
    <p:sldId id="298" r:id="rId38"/>
    <p:sldId id="299" r:id="rId39"/>
    <p:sldId id="300" r:id="rId40"/>
    <p:sldId id="301" r:id="rId41"/>
    <p:sldId id="276" r:id="rId42"/>
    <p:sldId id="275" r:id="rId43"/>
    <p:sldId id="302" r:id="rId44"/>
    <p:sldId id="310" r:id="rId45"/>
    <p:sldId id="304" r:id="rId46"/>
    <p:sldId id="311" r:id="rId47"/>
    <p:sldId id="306" r:id="rId48"/>
    <p:sldId id="305" r:id="rId49"/>
    <p:sldId id="307" r:id="rId50"/>
    <p:sldId id="308" r:id="rId51"/>
    <p:sldId id="309" r:id="rId52"/>
    <p:sldId id="313" r:id="rId53"/>
    <p:sldId id="314" r:id="rId54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 snapToGrid="0" snapToObjects="1">
      <p:cViewPr varScale="1">
        <p:scale>
          <a:sx n="79" d="100"/>
          <a:sy n="79" d="100"/>
        </p:scale>
        <p:origin x="-128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5436D-0BAD-AA4F-849A-044B3E56DA9F}" type="datetimeFigureOut">
              <a:rPr lang="es-ES" smtClean="0"/>
              <a:t>15/03/15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C29F6-F46D-8B4C-A144-FDA5AEE95B4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54976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902C6-AA47-8F49-ACA4-90ECE8A70114}" type="datetimeFigureOut">
              <a:rPr lang="es-ES" smtClean="0"/>
              <a:t>15/03/15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51783-395A-624C-9C47-B8854F1B72A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32109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07CF-46B3-AE42-A55A-1D9E3CA4BB0A}" type="datetime1">
              <a:rPr lang="es-AR" smtClean="0"/>
              <a:t>15/03/15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139F-0C15-514E-9FE0-7EABDBA8DE9A}" type="datetime1">
              <a:rPr lang="es-AR" smtClean="0"/>
              <a:t>15/03/15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54A74-2850-124A-8BAE-CAF53B25EE8A}" type="datetime1">
              <a:rPr lang="es-AR" smtClean="0"/>
              <a:t>15/03/15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‹Nr.›</a:t>
            </a:fld>
            <a:endParaRPr lang="es-E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E418-2BB5-084B-8FF3-4B7AAC162747}" type="datetime1">
              <a:rPr lang="es-AR" smtClean="0"/>
              <a:t>15/03/15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‹Nr.›</a:t>
            </a:fld>
            <a:endParaRPr lang="es-E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3140-F2D7-AC4A-9FEA-6D7A9049BA61}" type="datetime1">
              <a:rPr lang="es-AR" smtClean="0"/>
              <a:t>15/03/15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401A-1CA6-A641-B3C7-4C330A380F0D}" type="datetime1">
              <a:rPr lang="es-AR" smtClean="0"/>
              <a:t>15/03/15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‹Nr.›</a:t>
            </a:fld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1C4E5-D4AC-364F-92C9-125D9BF881AF}" type="datetime1">
              <a:rPr lang="es-AR" smtClean="0"/>
              <a:t>15/03/15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3966-FEAD-7C4D-B48F-0386F58BB1F2}" type="datetime1">
              <a:rPr lang="es-AR" smtClean="0"/>
              <a:t>15/03/15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0658-BE66-0448-8530-E29DED9F9420}" type="datetime1">
              <a:rPr lang="es-AR" smtClean="0"/>
              <a:t>15/03/15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2BEE0-95AE-9047-8556-62C2C154A26E}" type="datetime1">
              <a:rPr lang="es-AR" smtClean="0"/>
              <a:t>15/03/15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‹Nr.›</a:t>
            </a:fld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646-704C-1241-AACC-39C861B6386E}" type="datetime1">
              <a:rPr lang="es-AR" smtClean="0"/>
              <a:t>15/03/15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‹Nr.›</a:t>
            </a:fld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CBC1500B-408E-6A4A-B991-B54EBA27932C}" type="datetime1">
              <a:rPr lang="es-AR" smtClean="0"/>
              <a:t>15/03/15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ED51F5D7-F6ED-8C44-939D-6BFCB9FD3B8A}" type="slidenum">
              <a:rPr lang="es-ES" smtClean="0"/>
              <a:t>‹Nr.›</a:t>
            </a:fld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jpeg"/><Relationship Id="rId5" Type="http://schemas.openxmlformats.org/officeDocument/2006/relationships/image" Target="../media/image50.jpeg"/><Relationship Id="rId6" Type="http://schemas.openxmlformats.org/officeDocument/2006/relationships/image" Target="../media/image51.jpeg"/><Relationship Id="rId7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Bases del Diseño de Software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Concepto de Diseño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790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913359"/>
            <a:ext cx="8229600" cy="4251731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r>
              <a:rPr lang="es-ES" dirty="0" smtClean="0"/>
              <a:t>Implica que cada 7 años el tamaño de duplica</a:t>
            </a:r>
          </a:p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r>
              <a:rPr lang="es-ES" dirty="0" smtClean="0"/>
              <a:t>Mayor Crecimiento implica Mayor Complejidad (Ley de </a:t>
            </a:r>
            <a:r>
              <a:rPr lang="es-ES" dirty="0" err="1" smtClean="0"/>
              <a:t>Lehman</a:t>
            </a:r>
            <a:r>
              <a:rPr lang="es-ES" dirty="0" smtClean="0"/>
              <a:t>)</a:t>
            </a:r>
          </a:p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r>
              <a:rPr lang="es-ES" dirty="0" smtClean="0"/>
              <a:t>Mayor Complejidad implica esfuerzo</a:t>
            </a:r>
          </a:p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r>
              <a:rPr lang="es-ES" dirty="0" smtClean="0"/>
              <a:t>Esfuerzo implica costo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D9BE7-C614-4B4B-A792-E29F8E308A0C}" type="datetime1">
              <a:rPr lang="es-AR" smtClean="0"/>
              <a:t>15/03/15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10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Evolución del Software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6365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B983-CAEA-B444-B5D9-0BAB756D275E}" type="datetime1">
              <a:rPr lang="es-AR" smtClean="0"/>
              <a:t>15/03/15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11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Software en Descomposición</a:t>
            </a:r>
            <a:endParaRPr lang="es-A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687961"/>
            <a:ext cx="3201193" cy="3201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133" y="2872916"/>
            <a:ext cx="2392972" cy="267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C:\Users\Victor\AppData\Local\Microsoft\Windows\Temporary Internet Files\Content.IE5\8CWAMDOY\MC900433833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376" y="4209610"/>
            <a:ext cx="2116137" cy="211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43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08092E-6 L 0.1658 -2.08092E-6 C 0.2401 -2.08092E-6 0.3316 0.0689 0.3316 0.12509 L 0.3316 0.24994 " pathEditMode="relative" rAng="0" ptsTypes="FfFF">
                                      <p:cBhvr>
                                        <p:cTn id="14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80" y="12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335B-5725-6848-80C4-98BB69D6D36F}" type="datetime1">
              <a:rPr lang="es-AR" smtClean="0"/>
              <a:t>15/03/15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12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Rigidez</a:t>
            </a:r>
            <a:endParaRPr lang="es-AR" dirty="0"/>
          </a:p>
        </p:txBody>
      </p:sp>
      <p:pic>
        <p:nvPicPr>
          <p:cNvPr id="2050" name="Picture 2" descr="https://encrypted-tbn2.gstatic.com/images?q=tbn:ANd9GcRAbsv0UWyfsjLzy3a0Vu7CcibrtKJ7Wryxn6hX4mN3C21-4B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99" y="2518379"/>
            <a:ext cx="2224449" cy="333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27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9CFC6-EF36-0140-ABA6-9051CCE0185B}" type="datetime1">
              <a:rPr lang="es-AR" smtClean="0"/>
              <a:t>15/03/15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13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Fragilidad</a:t>
            </a:r>
            <a:endParaRPr lang="es-AR" dirty="0"/>
          </a:p>
        </p:txBody>
      </p:sp>
      <p:pic>
        <p:nvPicPr>
          <p:cNvPr id="3074" name="Picture 2" descr="http://2.bp.blogspot.com/-T6vs1mT8lkE/T-qwVOAWbMI/AAAAAAAAACk/I6fvtJLgk9M/s1600/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888" y="2531381"/>
            <a:ext cx="2447725" cy="339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276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56BF-6FC6-B441-9A51-DE0FC0D7DE52}" type="datetime1">
              <a:rPr lang="es-AR" smtClean="0"/>
              <a:t>15/03/15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14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Inmovilidad</a:t>
            </a:r>
            <a:endParaRPr lang="es-AR" dirty="0"/>
          </a:p>
        </p:txBody>
      </p:sp>
      <p:pic>
        <p:nvPicPr>
          <p:cNvPr id="4098" name="Picture 2" descr="http://www.tractorbynet.com/forums/attachments/photos/8195d1032399466-moving-building-w-pictures-35-195458-move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669" y="2722757"/>
            <a:ext cx="3910018" cy="261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712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65DEE-C489-114D-B682-14BBC1F74091}" type="datetime1">
              <a:rPr lang="es-AR" smtClean="0"/>
              <a:t>15/03/15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15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Viscosidad</a:t>
            </a:r>
            <a:endParaRPr lang="es-AR" dirty="0"/>
          </a:p>
        </p:txBody>
      </p:sp>
      <p:pic>
        <p:nvPicPr>
          <p:cNvPr id="5122" name="Picture 2" descr="https://encrypted-tbn0.gstatic.com/images?q=tbn:ANd9GcRLaAaH9VNufmqxbCbg4-GgzAeWOvm9hqEY587GM-GcQmFiRE6Uy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015" y="2714059"/>
            <a:ext cx="4181232" cy="277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1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83076" y="2209522"/>
            <a:ext cx="5862312" cy="40079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 smtClean="0">
                <a:solidFill>
                  <a:srgbClr val="0000FF"/>
                </a:solidFill>
              </a:rPr>
              <a:t>No pasa por tener las mejores herramientas…</a:t>
            </a:r>
          </a:p>
          <a:p>
            <a:pPr marL="0" indent="0" algn="ctr">
              <a:buNone/>
            </a:pPr>
            <a:endParaRPr lang="es-ES" dirty="0">
              <a:solidFill>
                <a:srgbClr val="0000FF"/>
              </a:solidFill>
            </a:endParaRPr>
          </a:p>
          <a:p>
            <a:pPr marL="0" indent="0" algn="ctr">
              <a:buNone/>
            </a:pPr>
            <a:r>
              <a:rPr lang="es-ES" dirty="0" smtClean="0">
                <a:solidFill>
                  <a:srgbClr val="0000FF"/>
                </a:solidFill>
              </a:rPr>
              <a:t>No pasa por tener los mejores procesos….</a:t>
            </a:r>
          </a:p>
          <a:p>
            <a:pPr marL="0" indent="0" algn="ctr">
              <a:buNone/>
            </a:pPr>
            <a:endParaRPr lang="es-ES" dirty="0">
              <a:solidFill>
                <a:srgbClr val="0000FF"/>
              </a:solidFill>
            </a:endParaRPr>
          </a:p>
          <a:p>
            <a:pPr marL="0" indent="0" algn="ctr">
              <a:buNone/>
            </a:pPr>
            <a:r>
              <a:rPr lang="es-ES" dirty="0" smtClean="0">
                <a:solidFill>
                  <a:srgbClr val="0000FF"/>
                </a:solidFill>
              </a:rPr>
              <a:t>No pasa por estar al día en la tecnología…</a:t>
            </a:r>
          </a:p>
          <a:p>
            <a:pPr marL="0" indent="0" algn="ctr">
              <a:buNone/>
            </a:pPr>
            <a:endParaRPr lang="es-ES" dirty="0">
              <a:solidFill>
                <a:srgbClr val="0000FF"/>
              </a:solidFill>
            </a:endParaRPr>
          </a:p>
          <a:p>
            <a:pPr marL="0" indent="0" algn="ctr">
              <a:buNone/>
            </a:pPr>
            <a:r>
              <a:rPr lang="es-ES" dirty="0" smtClean="0">
                <a:solidFill>
                  <a:srgbClr val="0000FF"/>
                </a:solidFill>
              </a:rPr>
              <a:t>No pasa por tener muchos recursos…</a:t>
            </a:r>
            <a:endParaRPr lang="es-ES" dirty="0">
              <a:solidFill>
                <a:srgbClr val="0000FF"/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A95F0-C69E-9E4A-A884-658EBF1F6DFD}" type="datetime1">
              <a:rPr lang="es-AR" smtClean="0"/>
              <a:t>15/03/15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16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 mi opinión…..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9117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ES" dirty="0" smtClean="0">
                <a:solidFill>
                  <a:schemeClr val="accent6">
                    <a:lumMod val="50000"/>
                  </a:schemeClr>
                </a:solidFill>
              </a:rPr>
              <a:t>Principalmente pasa por la formación profesional ….</a:t>
            </a:r>
          </a:p>
          <a:p>
            <a:pPr marL="0" indent="0" algn="ctr">
              <a:buNone/>
            </a:pPr>
            <a:endParaRPr lang="es-ES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s-ES" dirty="0" smtClean="0">
                <a:solidFill>
                  <a:schemeClr val="accent6">
                    <a:lumMod val="50000"/>
                  </a:schemeClr>
                </a:solidFill>
              </a:rPr>
              <a:t>Con un fuerte contenido en los principios de diseño software…</a:t>
            </a:r>
          </a:p>
          <a:p>
            <a:pPr marL="0" indent="0" algn="ctr">
              <a:buNone/>
            </a:pPr>
            <a:endParaRPr lang="es-ES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s-ES" dirty="0" smtClean="0">
                <a:solidFill>
                  <a:schemeClr val="accent6">
                    <a:lumMod val="50000"/>
                  </a:schemeClr>
                </a:solidFill>
              </a:rPr>
              <a:t>Ojo…no hablo de diseño de código más conocido como programación</a:t>
            </a:r>
            <a:endParaRPr lang="es-E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B4923-2134-B34E-A2AE-89366546EEC6}" type="datetime1">
              <a:rPr lang="es-AR" smtClean="0"/>
              <a:t>15/03/15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17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 mi opinión…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5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39775" y="2418296"/>
            <a:ext cx="7662864" cy="3618967"/>
          </a:xfrm>
        </p:spPr>
        <p:txBody>
          <a:bodyPr>
            <a:normAutofit fontScale="85000" lnSpcReduction="10000"/>
          </a:bodyPr>
          <a:lstStyle/>
          <a:p>
            <a:r>
              <a:rPr lang="es-ES_tradnl" sz="2400" dirty="0"/>
              <a:t>El Diseño es una forma de “Solución de Problemas”.</a:t>
            </a:r>
          </a:p>
          <a:p>
            <a:endParaRPr lang="es-ES_tradnl" sz="2400" dirty="0"/>
          </a:p>
          <a:p>
            <a:r>
              <a:rPr lang="es-ES_tradnl" sz="2400" dirty="0"/>
              <a:t>El diseño consiste en:</a:t>
            </a:r>
          </a:p>
          <a:p>
            <a:pPr lvl="1"/>
            <a:r>
              <a:rPr lang="es-ES_tradnl" dirty="0"/>
              <a:t>tomar una “especificación” de lo que se necesita</a:t>
            </a:r>
          </a:p>
          <a:p>
            <a:pPr lvl="1"/>
            <a:r>
              <a:rPr lang="es-ES_tradnl" dirty="0"/>
              <a:t>convertirla a una descripción de lo que se debe construir.</a:t>
            </a:r>
          </a:p>
          <a:p>
            <a:pPr lvl="1"/>
            <a:endParaRPr lang="es-ES_tradnl" dirty="0"/>
          </a:p>
          <a:p>
            <a:r>
              <a:rPr lang="es-ES_tradnl" sz="2400" dirty="0"/>
              <a:t>El proceso de definir la arquitectura, componentes, interfaces, y otras características de un sistema o componente. </a:t>
            </a:r>
            <a:r>
              <a:rPr lang="es-ES" sz="2400" dirty="0"/>
              <a:t>[IEEE, 90</a:t>
            </a:r>
            <a:r>
              <a:rPr lang="es-ES" sz="2400" dirty="0" smtClean="0"/>
              <a:t>]</a:t>
            </a:r>
          </a:p>
          <a:p>
            <a:endParaRPr lang="es-ES" sz="2400" dirty="0"/>
          </a:p>
          <a:p>
            <a:r>
              <a:rPr lang="es-ES_tradnl" sz="2400" dirty="0"/>
              <a:t>La esencia del diseño consiste en ver cómo las partes se articulan para formar un todo.</a:t>
            </a:r>
          </a:p>
          <a:p>
            <a:endParaRPr lang="es-AR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24C2-24DC-EF47-9959-EA1C137CD137}" type="datetime1">
              <a:rPr lang="es-AR" smtClean="0"/>
              <a:t>15/03/15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18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Introducción al Diseño de Software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82656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4835" y="1942420"/>
            <a:ext cx="8047804" cy="3920866"/>
          </a:xfrm>
        </p:spPr>
        <p:txBody>
          <a:bodyPr>
            <a:noAutofit/>
          </a:bodyPr>
          <a:lstStyle/>
          <a:p>
            <a:r>
              <a:rPr lang="es-ES_tradnl" sz="1800" dirty="0" smtClean="0"/>
              <a:t>Diseño Arquitectónico.</a:t>
            </a:r>
          </a:p>
          <a:p>
            <a:endParaRPr lang="es-ES_tradnl" sz="1800" dirty="0"/>
          </a:p>
          <a:p>
            <a:r>
              <a:rPr lang="es-ES_tradnl" sz="1800" dirty="0" smtClean="0"/>
              <a:t>Diseño de Datos.</a:t>
            </a:r>
          </a:p>
          <a:p>
            <a:endParaRPr lang="es-ES_tradnl" sz="1800" dirty="0"/>
          </a:p>
          <a:p>
            <a:r>
              <a:rPr lang="es-ES_tradnl" sz="1800" dirty="0" smtClean="0"/>
              <a:t>Diseño de Algoritmos.</a:t>
            </a:r>
          </a:p>
          <a:p>
            <a:endParaRPr lang="es-ES_tradnl" sz="1800" dirty="0"/>
          </a:p>
          <a:p>
            <a:r>
              <a:rPr lang="es-ES_tradnl" sz="1800" dirty="0" smtClean="0"/>
              <a:t>Diseño de Software físico.</a:t>
            </a:r>
          </a:p>
          <a:p>
            <a:endParaRPr lang="es-ES_tradnl" sz="1800" dirty="0"/>
          </a:p>
          <a:p>
            <a:r>
              <a:rPr lang="es-ES_tradnl" sz="1800" dirty="0" smtClean="0"/>
              <a:t>Diseño de Software lógico.</a:t>
            </a:r>
          </a:p>
          <a:p>
            <a:endParaRPr lang="es-ES_tradnl" sz="1800" dirty="0"/>
          </a:p>
          <a:p>
            <a:r>
              <a:rPr lang="es-ES_tradnl" sz="1800" dirty="0" smtClean="0"/>
              <a:t>Diseño de despliegues.</a:t>
            </a:r>
            <a:endParaRPr lang="es-ES_tradnl" sz="1800" dirty="0"/>
          </a:p>
          <a:p>
            <a:endParaRPr lang="es-ES_tradnl" sz="1800" dirty="0"/>
          </a:p>
          <a:p>
            <a:endParaRPr lang="es-ES_tradnl" sz="1800" dirty="0" smtClean="0"/>
          </a:p>
          <a:p>
            <a:endParaRPr lang="es-AR" sz="180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62DF0-4A7A-A241-BBDD-7BBB8FCEF708}" type="datetime1">
              <a:rPr lang="es-AR" smtClean="0"/>
              <a:t>15/03/15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19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¿Qué es diseñar software?</a:t>
            </a:r>
            <a:endParaRPr lang="es-AR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269" y="2997222"/>
            <a:ext cx="34163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9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911731"/>
            <a:ext cx="8229600" cy="2873041"/>
          </a:xfrm>
          <a:noFill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sz="3600" dirty="0" smtClean="0">
                <a:solidFill>
                  <a:schemeClr val="accent1">
                    <a:lumMod val="75000"/>
                  </a:schemeClr>
                </a:solidFill>
              </a:rPr>
              <a:t>Que haga lo que tenga que hacer</a:t>
            </a:r>
            <a:endParaRPr lang="es-MX" sz="3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s-MX" sz="3600" dirty="0" smtClean="0">
                <a:solidFill>
                  <a:schemeClr val="accent1">
                    <a:lumMod val="75000"/>
                  </a:schemeClr>
                </a:solidFill>
              </a:rPr>
              <a:t>Que lo haga de manera esperada</a:t>
            </a:r>
            <a:endParaRPr lang="es-MX" sz="3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s-MX" sz="3600" dirty="0" smtClean="0">
                <a:solidFill>
                  <a:schemeClr val="accent1">
                    <a:lumMod val="75000"/>
                  </a:schemeClr>
                </a:solidFill>
              </a:rPr>
              <a:t>Donde sea posible</a:t>
            </a:r>
            <a:endParaRPr lang="es-MX" sz="3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s-MX" sz="3600" dirty="0" smtClean="0">
                <a:solidFill>
                  <a:schemeClr val="accent1">
                    <a:lumMod val="75000"/>
                  </a:schemeClr>
                </a:solidFill>
              </a:rPr>
              <a:t>Por el mayor tiempo posible</a:t>
            </a:r>
            <a:endParaRPr lang="es-AR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01079-5836-824C-87BB-EA7BE57C4A70}" type="datetime1">
              <a:rPr lang="es-AR" smtClean="0"/>
              <a:t>15/03/15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2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Aspiración máxima cuando se contruye un software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83060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BBB09-1068-554F-AE5C-D9AE79D4D312}" type="datetime1">
              <a:rPr lang="es-AR" smtClean="0"/>
              <a:t>15/03/15</a:t>
            </a:fld>
            <a:endParaRPr lang="es-ES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20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Un modelo que me gustó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65" y="1837019"/>
            <a:ext cx="8064535" cy="3337049"/>
          </a:xfrm>
          <a:prstGeom prst="rect">
            <a:avLst/>
          </a:prstGeom>
          <a:noFill/>
          <a:ln>
            <a:solidFill>
              <a:srgbClr val="0F6FC6"/>
            </a:solidFill>
          </a:ln>
        </p:spPr>
      </p:pic>
      <p:sp>
        <p:nvSpPr>
          <p:cNvPr id="5" name="Trapecio 4"/>
          <p:cNvSpPr/>
          <p:nvPr/>
        </p:nvSpPr>
        <p:spPr>
          <a:xfrm>
            <a:off x="277000" y="5174068"/>
            <a:ext cx="8732923" cy="995343"/>
          </a:xfrm>
          <a:prstGeom prst="trapezoid">
            <a:avLst>
              <a:gd name="adj" fmla="val 33621"/>
            </a:avLst>
          </a:prstGeom>
          <a:solidFill>
            <a:schemeClr val="tx1">
              <a:lumMod val="95000"/>
              <a:lumOff val="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 smtClean="0"/>
              <a:t>Principios del Diseño y Desarrollo</a:t>
            </a:r>
            <a:endParaRPr lang="es-ES" sz="3600" dirty="0"/>
          </a:p>
        </p:txBody>
      </p:sp>
      <p:sp>
        <p:nvSpPr>
          <p:cNvPr id="3" name="Elipse 2"/>
          <p:cNvSpPr/>
          <p:nvPr/>
        </p:nvSpPr>
        <p:spPr>
          <a:xfrm>
            <a:off x="5221114" y="4430890"/>
            <a:ext cx="1185333" cy="526815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/>
          <p:cNvSpPr/>
          <p:nvPr/>
        </p:nvSpPr>
        <p:spPr>
          <a:xfrm>
            <a:off x="5326479" y="2428993"/>
            <a:ext cx="1185333" cy="526815"/>
          </a:xfrm>
          <a:prstGeom prst="ellipse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curvado 7"/>
          <p:cNvCxnSpPr>
            <a:stCxn id="3" idx="0"/>
            <a:endCxn id="6" idx="6"/>
          </p:cNvCxnSpPr>
          <p:nvPr/>
        </p:nvCxnSpPr>
        <p:spPr>
          <a:xfrm rot="5400000" flipH="1" flipV="1">
            <a:off x="5293552" y="3212631"/>
            <a:ext cx="1738489" cy="698031"/>
          </a:xfrm>
          <a:prstGeom prst="curvedConnector4">
            <a:avLst>
              <a:gd name="adj1" fmla="val 42424"/>
              <a:gd name="adj2" fmla="val 13274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21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EC0F-7973-D948-A597-43F425CED61D}" type="datetime1">
              <a:rPr lang="es-AR" smtClean="0"/>
              <a:t>15/03/15</a:t>
            </a:fld>
            <a:endParaRPr lang="es-ES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21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 pirámide de conocimiento</a:t>
            </a:r>
            <a:endParaRPr lang="es-ES" dirty="0"/>
          </a:p>
        </p:txBody>
      </p:sp>
      <p:sp>
        <p:nvSpPr>
          <p:cNvPr id="4" name="Cubo 3"/>
          <p:cNvSpPr/>
          <p:nvPr/>
        </p:nvSpPr>
        <p:spPr>
          <a:xfrm>
            <a:off x="840926" y="3483689"/>
            <a:ext cx="7473946" cy="2522679"/>
          </a:xfrm>
          <a:prstGeom prst="cube">
            <a:avLst>
              <a:gd name="adj" fmla="val 73614"/>
            </a:avLst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Principios de la Ingeniería del Software</a:t>
            </a:r>
            <a:endParaRPr lang="es-ES" dirty="0"/>
          </a:p>
        </p:txBody>
      </p:sp>
      <p:sp>
        <p:nvSpPr>
          <p:cNvPr id="6" name="Cubo 5"/>
          <p:cNvSpPr/>
          <p:nvPr/>
        </p:nvSpPr>
        <p:spPr>
          <a:xfrm>
            <a:off x="1287128" y="3093272"/>
            <a:ext cx="6512891" cy="2097944"/>
          </a:xfrm>
          <a:prstGeom prst="cube">
            <a:avLst>
              <a:gd name="adj" fmla="val 71059"/>
            </a:avLst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Bases del Diseño  </a:t>
            </a:r>
          </a:p>
        </p:txBody>
      </p:sp>
      <p:sp>
        <p:nvSpPr>
          <p:cNvPr id="5" name="Cubo 4"/>
          <p:cNvSpPr/>
          <p:nvPr/>
        </p:nvSpPr>
        <p:spPr>
          <a:xfrm>
            <a:off x="1862054" y="2634207"/>
            <a:ext cx="5491762" cy="1767612"/>
          </a:xfrm>
          <a:prstGeom prst="cube">
            <a:avLst>
              <a:gd name="adj" fmla="val 68224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Bases del Diseño Orientado a Objetos  </a:t>
            </a:r>
          </a:p>
        </p:txBody>
      </p:sp>
      <p:sp>
        <p:nvSpPr>
          <p:cNvPr id="7" name="Cubo 6"/>
          <p:cNvSpPr/>
          <p:nvPr/>
        </p:nvSpPr>
        <p:spPr>
          <a:xfrm>
            <a:off x="2282514" y="2277000"/>
            <a:ext cx="4719483" cy="1412634"/>
          </a:xfrm>
          <a:prstGeom prst="cube">
            <a:avLst>
              <a:gd name="adj" fmla="val 65111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Principios de Diseño OO</a:t>
            </a:r>
          </a:p>
        </p:txBody>
      </p:sp>
      <p:sp>
        <p:nvSpPr>
          <p:cNvPr id="8" name="Cubo 7"/>
          <p:cNvSpPr/>
          <p:nvPr/>
        </p:nvSpPr>
        <p:spPr>
          <a:xfrm>
            <a:off x="2771624" y="1865130"/>
            <a:ext cx="3827073" cy="1159493"/>
          </a:xfrm>
          <a:prstGeom prst="cube">
            <a:avLst>
              <a:gd name="adj" fmla="val 55602"/>
            </a:avLst>
          </a:prstGeom>
          <a:solidFill>
            <a:srgbClr val="95B3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Patrones de </a:t>
            </a:r>
            <a:r>
              <a:rPr lang="es-ES" dirty="0" smtClean="0"/>
              <a:t>Diseño OO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380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398354" y="2103396"/>
            <a:ext cx="6212239" cy="23083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Principios de la Ingeniería </a:t>
            </a:r>
          </a:p>
          <a:p>
            <a:pPr algn="ctr"/>
            <a:r>
              <a:rPr lang="es-ES" sz="4800" dirty="0" smtClean="0"/>
              <a:t>de Software</a:t>
            </a:r>
            <a:endParaRPr lang="es-ES" sz="480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1940-C2BE-D541-B8C3-D9362C8B4BAB}" type="datetime1">
              <a:rPr lang="es-AR" smtClean="0"/>
              <a:t>15/03/15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939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0024" y="2145443"/>
            <a:ext cx="5078779" cy="31047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sz="4400" dirty="0" smtClean="0"/>
              <a:t>Partir el problema en problemas más manejables, cada un </a:t>
            </a:r>
            <a:r>
              <a:rPr lang="es-ES_tradnl" sz="4400" dirty="0" smtClean="0">
                <a:solidFill>
                  <a:srgbClr val="FF6600"/>
                </a:solidFill>
              </a:rPr>
              <a:t>por separado.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0CF0A-1846-8241-BE75-8236829C35E5}" type="datetime1">
              <a:rPr lang="es-AR" smtClean="0"/>
              <a:t>15/03/15</a:t>
            </a:fld>
            <a:endParaRPr lang="es-ES"/>
          </a:p>
        </p:txBody>
      </p:sp>
      <p:sp>
        <p:nvSpPr>
          <p:cNvPr id="12" name="Marcador de pie de pá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24" name="Marcador de número de diapositiva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23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ES_tradnl" sz="4000" dirty="0"/>
              <a:t>Separación de preocupaciones</a:t>
            </a:r>
            <a:endParaRPr lang="es-ES" dirty="0"/>
          </a:p>
        </p:txBody>
      </p:sp>
      <p:sp>
        <p:nvSpPr>
          <p:cNvPr id="5" name="Paralelogramo 4"/>
          <p:cNvSpPr/>
          <p:nvPr/>
        </p:nvSpPr>
        <p:spPr>
          <a:xfrm>
            <a:off x="6099731" y="3112348"/>
            <a:ext cx="885444" cy="657700"/>
          </a:xfrm>
          <a:prstGeom prst="parallelogram">
            <a:avLst>
              <a:gd name="adj" fmla="val 62667"/>
            </a:avLst>
          </a:prstGeom>
          <a:solidFill>
            <a:srgbClr val="DDF5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Paralelogramo 5"/>
          <p:cNvSpPr/>
          <p:nvPr/>
        </p:nvSpPr>
        <p:spPr>
          <a:xfrm>
            <a:off x="6985175" y="3112348"/>
            <a:ext cx="1198478" cy="295409"/>
          </a:xfrm>
          <a:prstGeom prst="parallelogram">
            <a:avLst>
              <a:gd name="adj" fmla="val 62667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Paralelogramo 8"/>
          <p:cNvSpPr/>
          <p:nvPr/>
        </p:nvSpPr>
        <p:spPr>
          <a:xfrm>
            <a:off x="6316263" y="4434601"/>
            <a:ext cx="550054" cy="272403"/>
          </a:xfrm>
          <a:prstGeom prst="parallelogram">
            <a:avLst>
              <a:gd name="adj" fmla="val 62667"/>
            </a:avLst>
          </a:prstGeom>
          <a:solidFill>
            <a:srgbClr val="E113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aralelogramo 9"/>
          <p:cNvSpPr/>
          <p:nvPr/>
        </p:nvSpPr>
        <p:spPr>
          <a:xfrm>
            <a:off x="6130673" y="4728272"/>
            <a:ext cx="550054" cy="272403"/>
          </a:xfrm>
          <a:prstGeom prst="parallelogram">
            <a:avLst>
              <a:gd name="adj" fmla="val 62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Paralelogramo 10"/>
          <p:cNvSpPr/>
          <p:nvPr/>
        </p:nvSpPr>
        <p:spPr>
          <a:xfrm>
            <a:off x="5954030" y="5027365"/>
            <a:ext cx="550054" cy="272403"/>
          </a:xfrm>
          <a:prstGeom prst="parallelogram">
            <a:avLst>
              <a:gd name="adj" fmla="val 62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Paralelogramo 12"/>
          <p:cNvSpPr/>
          <p:nvPr/>
        </p:nvSpPr>
        <p:spPr>
          <a:xfrm>
            <a:off x="6743690" y="4431221"/>
            <a:ext cx="550054" cy="272403"/>
          </a:xfrm>
          <a:prstGeom prst="parallelogram">
            <a:avLst>
              <a:gd name="adj" fmla="val 62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Paralelogramo 13"/>
          <p:cNvSpPr/>
          <p:nvPr/>
        </p:nvSpPr>
        <p:spPr>
          <a:xfrm>
            <a:off x="6558100" y="4724892"/>
            <a:ext cx="550054" cy="272403"/>
          </a:xfrm>
          <a:prstGeom prst="parallelogram">
            <a:avLst>
              <a:gd name="adj" fmla="val 62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Paralelogramo 14"/>
          <p:cNvSpPr/>
          <p:nvPr/>
        </p:nvSpPr>
        <p:spPr>
          <a:xfrm>
            <a:off x="6363569" y="5024127"/>
            <a:ext cx="550054" cy="272403"/>
          </a:xfrm>
          <a:prstGeom prst="parallelogram">
            <a:avLst>
              <a:gd name="adj" fmla="val 62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Paralelogramo 15"/>
          <p:cNvSpPr/>
          <p:nvPr/>
        </p:nvSpPr>
        <p:spPr>
          <a:xfrm>
            <a:off x="7151000" y="4434601"/>
            <a:ext cx="550054" cy="272403"/>
          </a:xfrm>
          <a:prstGeom prst="parallelogram">
            <a:avLst>
              <a:gd name="adj" fmla="val 62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Paralelogramo 16"/>
          <p:cNvSpPr/>
          <p:nvPr/>
        </p:nvSpPr>
        <p:spPr>
          <a:xfrm>
            <a:off x="6965410" y="4728272"/>
            <a:ext cx="550054" cy="272403"/>
          </a:xfrm>
          <a:prstGeom prst="parallelogram">
            <a:avLst>
              <a:gd name="adj" fmla="val 62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Paralelogramo 17"/>
          <p:cNvSpPr/>
          <p:nvPr/>
        </p:nvSpPr>
        <p:spPr>
          <a:xfrm>
            <a:off x="6779823" y="5018563"/>
            <a:ext cx="550054" cy="272403"/>
          </a:xfrm>
          <a:prstGeom prst="parallelogram">
            <a:avLst>
              <a:gd name="adj" fmla="val 62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Paralelogramo 18"/>
          <p:cNvSpPr/>
          <p:nvPr/>
        </p:nvSpPr>
        <p:spPr>
          <a:xfrm>
            <a:off x="7588528" y="4434601"/>
            <a:ext cx="550054" cy="272403"/>
          </a:xfrm>
          <a:prstGeom prst="parallelogram">
            <a:avLst>
              <a:gd name="adj" fmla="val 62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Paralelogramo 19"/>
          <p:cNvSpPr/>
          <p:nvPr/>
        </p:nvSpPr>
        <p:spPr>
          <a:xfrm>
            <a:off x="7402938" y="4728272"/>
            <a:ext cx="550054" cy="272403"/>
          </a:xfrm>
          <a:prstGeom prst="parallelogram">
            <a:avLst>
              <a:gd name="adj" fmla="val 62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Paralelogramo 20"/>
          <p:cNvSpPr/>
          <p:nvPr/>
        </p:nvSpPr>
        <p:spPr>
          <a:xfrm>
            <a:off x="7217351" y="5018563"/>
            <a:ext cx="550054" cy="272403"/>
          </a:xfrm>
          <a:prstGeom prst="parallelogram">
            <a:avLst>
              <a:gd name="adj" fmla="val 62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 abajo 21"/>
          <p:cNvSpPr/>
          <p:nvPr/>
        </p:nvSpPr>
        <p:spPr>
          <a:xfrm>
            <a:off x="6965410" y="2387865"/>
            <a:ext cx="364464" cy="724483"/>
          </a:xfrm>
          <a:prstGeom prst="downArrow">
            <a:avLst/>
          </a:prstGeom>
          <a:solidFill>
            <a:srgbClr val="25406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Paralelogramo 3"/>
          <p:cNvSpPr/>
          <p:nvPr/>
        </p:nvSpPr>
        <p:spPr>
          <a:xfrm>
            <a:off x="6030927" y="1980852"/>
            <a:ext cx="2325831" cy="505648"/>
          </a:xfrm>
          <a:prstGeom prst="parallelogram">
            <a:avLst>
              <a:gd name="adj" fmla="val 62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 abajo 22"/>
          <p:cNvSpPr/>
          <p:nvPr/>
        </p:nvSpPr>
        <p:spPr>
          <a:xfrm>
            <a:off x="6922567" y="3697794"/>
            <a:ext cx="364464" cy="724483"/>
          </a:xfrm>
          <a:prstGeom prst="downArrow">
            <a:avLst/>
          </a:prstGeom>
          <a:solidFill>
            <a:srgbClr val="25406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Paralelogramo 6"/>
          <p:cNvSpPr/>
          <p:nvPr/>
        </p:nvSpPr>
        <p:spPr>
          <a:xfrm>
            <a:off x="6770875" y="3484006"/>
            <a:ext cx="1198478" cy="295409"/>
          </a:xfrm>
          <a:prstGeom prst="parallelogram">
            <a:avLst>
              <a:gd name="adj" fmla="val 62667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628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40D0-48B7-8C4D-86CB-B0527D110900}" type="datetime1">
              <a:rPr lang="es-AR" smtClean="0"/>
              <a:t>15/03/15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24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Algunos enfoques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29" y="2048641"/>
            <a:ext cx="3390048" cy="27865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19" y="2048641"/>
            <a:ext cx="3278010" cy="280071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217843" y="4978435"/>
            <a:ext cx="115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Horizontal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6290580" y="5063621"/>
            <a:ext cx="90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Vertical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9979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6CAE-A6C1-C04A-8E9D-7C134B099441}" type="datetime1">
              <a:rPr lang="es-AR" smtClean="0"/>
              <a:t>15/03/15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25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Asignación de trabajo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41" y="1538870"/>
            <a:ext cx="4075285" cy="23082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188" y="3358817"/>
            <a:ext cx="3130781" cy="267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55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EDF6-2A69-E44F-AD6D-74B71C0D1640}" type="datetime1">
              <a:rPr lang="es-AR" smtClean="0"/>
              <a:t>15/03/15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26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Aspectos transversales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908" y="1711717"/>
            <a:ext cx="6541331" cy="419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1" y="2037047"/>
            <a:ext cx="4753032" cy="4208930"/>
          </a:xfrm>
          <a:noFill/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_tradnl" sz="2400" dirty="0"/>
              <a:t>División en “piezas” o </a:t>
            </a:r>
            <a:r>
              <a:rPr lang="es-ES_tradnl" sz="2400" dirty="0" smtClean="0"/>
              <a:t>módulos</a:t>
            </a:r>
          </a:p>
          <a:p>
            <a:pPr marL="0" indent="0" algn="ctr">
              <a:buNone/>
            </a:pPr>
            <a:endParaRPr lang="es-ES_tradnl" sz="2400" dirty="0"/>
          </a:p>
          <a:p>
            <a:pPr marL="0" indent="0" algn="ctr">
              <a:buNone/>
            </a:pPr>
            <a:r>
              <a:rPr lang="es-ES_tradnl" sz="2400" dirty="0" smtClean="0"/>
              <a:t>Es una manifestación de la separación de la preocupaciones</a:t>
            </a:r>
          </a:p>
          <a:p>
            <a:pPr marL="0" indent="0" algn="ctr">
              <a:buNone/>
            </a:pPr>
            <a:endParaRPr lang="es-ES_tradnl" sz="2400" dirty="0" smtClean="0"/>
          </a:p>
          <a:p>
            <a:pPr marL="0" indent="0" algn="ctr">
              <a:buNone/>
            </a:pPr>
            <a:r>
              <a:rPr lang="es-ES_tradnl" sz="2400" dirty="0" smtClean="0"/>
              <a:t>Estudio </a:t>
            </a:r>
            <a:r>
              <a:rPr lang="es-ES_tradnl" sz="2400" dirty="0"/>
              <a:t>el detalle de cada  módulo por separado (ignoro los otros módulos</a:t>
            </a:r>
            <a:r>
              <a:rPr lang="es-ES_tradnl" sz="2400" dirty="0" smtClean="0"/>
              <a:t>)</a:t>
            </a:r>
          </a:p>
          <a:p>
            <a:pPr marL="0" indent="0" algn="ctr">
              <a:buNone/>
            </a:pPr>
            <a:endParaRPr lang="es-ES_tradnl" sz="2400" dirty="0"/>
          </a:p>
          <a:p>
            <a:pPr marL="0" indent="0" algn="ctr">
              <a:buNone/>
            </a:pPr>
            <a:r>
              <a:rPr lang="es-ES_tradnl" sz="2400" dirty="0"/>
              <a:t>Estudio la relación entre módulos (ignoro el detalle de todos</a:t>
            </a:r>
            <a:r>
              <a:rPr lang="es-ES_tradnl" sz="2400" dirty="0" smtClean="0"/>
              <a:t>)</a:t>
            </a:r>
            <a:endParaRPr lang="es-ES_tradnl" sz="2400" dirty="0"/>
          </a:p>
          <a:p>
            <a:pPr marL="0" indent="0" algn="ctr">
              <a:buNone/>
            </a:pPr>
            <a:endParaRPr lang="es-ES_tradnl" sz="2400" dirty="0"/>
          </a:p>
          <a:p>
            <a:pPr marL="0" indent="0" algn="ctr">
              <a:buNone/>
            </a:pPr>
            <a:endParaRPr lang="es-ES" dirty="0"/>
          </a:p>
        </p:txBody>
      </p:sp>
      <p:sp>
        <p:nvSpPr>
          <p:cNvPr id="10" name="Marcador de fecha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5D16F-32AA-D243-8C02-42022B61B2C7}" type="datetime1">
              <a:rPr lang="es-AR" smtClean="0"/>
              <a:t>15/03/15</a:t>
            </a:fld>
            <a:endParaRPr lang="es-ES"/>
          </a:p>
        </p:txBody>
      </p:sp>
      <p:sp>
        <p:nvSpPr>
          <p:cNvPr id="11" name="Marcador de pie de página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27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ES_tradnl" sz="4000" dirty="0" smtClean="0"/>
              <a:t>Modularidad </a:t>
            </a:r>
            <a:r>
              <a:rPr lang="es-ES_tradnl" sz="4000" dirty="0"/>
              <a:t>(Partición )</a:t>
            </a:r>
            <a:endParaRPr lang="es-E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453781" y="1924227"/>
            <a:ext cx="3341431" cy="4325937"/>
            <a:chOff x="2727" y="816"/>
            <a:chExt cx="2785" cy="2967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27" y="2331"/>
              <a:ext cx="2785" cy="1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27" y="960"/>
              <a:ext cx="2780" cy="11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736" y="816"/>
              <a:ext cx="568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_tradnl" sz="1200" i="1"/>
                <a:t>Partición 1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2736" y="2160"/>
              <a:ext cx="568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_tradnl" sz="1200" i="1"/>
                <a:t>Partición 2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3024" y="3552"/>
              <a:ext cx="190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_tradnl" i="1"/>
                <a:t>¿Cohesión y acoplamiento?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1836" y="2179703"/>
            <a:ext cx="4542764" cy="39463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 smtClean="0"/>
              <a:t>Separación de acuerdo a su responsabilidad o funcionalidad</a:t>
            </a:r>
          </a:p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r>
              <a:rPr lang="es-ES" dirty="0" smtClean="0"/>
              <a:t>Es un enfoque similar al ensamblado o desensamblado de los elementos físicos</a:t>
            </a:r>
          </a:p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r>
              <a:rPr lang="es-ES" dirty="0" smtClean="0"/>
              <a:t>Son las “partes” o componentes de un software.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C7E8-808F-574C-89F2-EEE7FBF0DD51}" type="datetime1">
              <a:rPr lang="es-AR" smtClean="0"/>
              <a:t>15/03/15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28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ES" dirty="0" smtClean="0"/>
              <a:t>Modularidad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964" y="3462659"/>
            <a:ext cx="3750506" cy="226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37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63583" y="2596117"/>
            <a:ext cx="7404187" cy="3442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Haciendo una descomposición hasta la menor unidad que cumpla con los criterios anteriores:</a:t>
            </a:r>
          </a:p>
          <a:p>
            <a:pPr marL="457200" lvl="1" indent="0">
              <a:buNone/>
            </a:pPr>
            <a:r>
              <a:rPr lang="es-ES" dirty="0" smtClean="0"/>
              <a:t>Función o procedimiento</a:t>
            </a:r>
          </a:p>
          <a:p>
            <a:pPr marL="457200" lvl="1" indent="0">
              <a:buNone/>
            </a:pPr>
            <a:r>
              <a:rPr lang="es-ES" dirty="0" smtClean="0"/>
              <a:t>Clase</a:t>
            </a:r>
          </a:p>
          <a:p>
            <a:pPr marL="457200" lvl="1" indent="0">
              <a:buNone/>
            </a:pPr>
            <a:r>
              <a:rPr lang="es-ES" dirty="0" smtClean="0"/>
              <a:t>Servicio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Un componente es un módulo?</a:t>
            </a:r>
          </a:p>
          <a:p>
            <a:pPr marL="0" indent="0">
              <a:buNone/>
            </a:pPr>
            <a:r>
              <a:rPr lang="es-ES" dirty="0" smtClean="0"/>
              <a:t>Un paquete es un módulo?</a:t>
            </a:r>
          </a:p>
          <a:p>
            <a:pPr marL="0" indent="0">
              <a:buNone/>
            </a:pPr>
            <a:r>
              <a:rPr lang="es-ES" dirty="0" smtClean="0"/>
              <a:t>Una </a:t>
            </a:r>
            <a:r>
              <a:rPr lang="es-ES" dirty="0" err="1" smtClean="0"/>
              <a:t>dll</a:t>
            </a:r>
            <a:r>
              <a:rPr lang="es-ES" dirty="0" smtClean="0"/>
              <a:t> o </a:t>
            </a:r>
            <a:r>
              <a:rPr lang="es-ES" dirty="0" err="1" smtClean="0"/>
              <a:t>exe</a:t>
            </a:r>
            <a:r>
              <a:rPr lang="es-ES" dirty="0" smtClean="0"/>
              <a:t> o </a:t>
            </a:r>
            <a:r>
              <a:rPr lang="es-ES" dirty="0" err="1" smtClean="0"/>
              <a:t>jar</a:t>
            </a:r>
            <a:r>
              <a:rPr lang="es-ES" dirty="0" smtClean="0"/>
              <a:t> es un módulo?</a:t>
            </a:r>
            <a:endParaRPr lang="es-ES" dirty="0"/>
          </a:p>
          <a:p>
            <a:endParaRPr lang="es-ES" dirty="0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42278-DF59-D740-9F9C-771A3D68685B}" type="datetime1">
              <a:rPr lang="es-AR" smtClean="0"/>
              <a:t>15/03/15</a:t>
            </a:fld>
            <a:endParaRPr lang="es-ES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29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</a:t>
            </a:r>
            <a:r>
              <a:rPr lang="es-ES" dirty="0" smtClean="0"/>
              <a:t>Entonces.. que es un módulo?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634" y="3491164"/>
            <a:ext cx="1278542" cy="8097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296" y="4748714"/>
            <a:ext cx="1445702" cy="99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9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2574875"/>
            <a:ext cx="8229600" cy="349028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endParaRPr lang="es-ES" dirty="0" smtClean="0"/>
          </a:p>
          <a:p>
            <a:pPr marL="0" indent="0" algn="just">
              <a:buNone/>
            </a:pPr>
            <a:r>
              <a:rPr lang="es-ES" dirty="0" smtClean="0"/>
              <a:t>“Las fallos </a:t>
            </a:r>
            <a:r>
              <a:rPr lang="es-ES" dirty="0"/>
              <a:t>de software </a:t>
            </a:r>
            <a:r>
              <a:rPr lang="es-ES" dirty="0" smtClean="0"/>
              <a:t>correspondían al </a:t>
            </a:r>
            <a:r>
              <a:rPr lang="es-ES" dirty="0"/>
              <a:t>24 </a:t>
            </a:r>
            <a:r>
              <a:rPr lang="es-ES" dirty="0" smtClean="0"/>
              <a:t>% de </a:t>
            </a:r>
            <a:r>
              <a:rPr lang="es-ES" dirty="0"/>
              <a:t>todo </a:t>
            </a:r>
            <a:r>
              <a:rPr lang="es-ES" dirty="0" smtClean="0"/>
              <a:t>las devoluciones de dispositivos médicos </a:t>
            </a:r>
            <a:r>
              <a:rPr lang="es-ES" dirty="0"/>
              <a:t>en 2011, según datos de la Administración de Drogas y Alimentos de EE.UU., </a:t>
            </a:r>
            <a:r>
              <a:rPr lang="es-ES" dirty="0" smtClean="0"/>
              <a:t>quien dijo </a:t>
            </a:r>
            <a:r>
              <a:rPr lang="es-ES" dirty="0"/>
              <a:t>que se </a:t>
            </a:r>
            <a:r>
              <a:rPr lang="es-ES" dirty="0" smtClean="0"/>
              <a:t>están </a:t>
            </a:r>
            <a:r>
              <a:rPr lang="es-ES" dirty="0"/>
              <a:t>preparando </a:t>
            </a:r>
            <a:r>
              <a:rPr lang="es-ES" dirty="0" smtClean="0"/>
              <a:t>laboratorios para asignarlos tiempos al análisis de la </a:t>
            </a:r>
            <a:r>
              <a:rPr lang="es-ES" dirty="0"/>
              <a:t>calidad y la seguridad de los </a:t>
            </a:r>
            <a:r>
              <a:rPr lang="es-ES" dirty="0" smtClean="0"/>
              <a:t>instrumentos y equipos </a:t>
            </a:r>
            <a:r>
              <a:rPr lang="es-ES" dirty="0"/>
              <a:t>médicos basados ​</a:t>
            </a:r>
            <a:r>
              <a:rPr lang="es-ES" dirty="0" smtClean="0"/>
              <a:t>en software.</a:t>
            </a:r>
          </a:p>
          <a:p>
            <a:pPr marL="0" indent="0" algn="just">
              <a:buNone/>
            </a:pPr>
            <a:r>
              <a:rPr lang="es-ES" dirty="0"/>
              <a:t>Oficina de Ciencia e Ingeniería de los Laboratorios (OSEL) de la FDA dio a conocer los datos de </a:t>
            </a:r>
            <a:r>
              <a:rPr lang="es-ES" dirty="0" smtClean="0"/>
              <a:t>Informe </a:t>
            </a:r>
            <a:r>
              <a:rPr lang="es-ES" dirty="0"/>
              <a:t>Anual 2011 </a:t>
            </a:r>
            <a:r>
              <a:rPr lang="es-ES" dirty="0" smtClean="0"/>
              <a:t>el 15 </a:t>
            </a:r>
            <a:r>
              <a:rPr lang="es-ES" dirty="0"/>
              <a:t>de junio, en medio de informes de un compromiso de un sitio web utilizado para distribuir actualizaciones de software para </a:t>
            </a:r>
            <a:r>
              <a:rPr lang="es-ES" dirty="0" smtClean="0"/>
              <a:t>respiradores </a:t>
            </a:r>
            <a:r>
              <a:rPr lang="es-ES" dirty="0"/>
              <a:t>de hospital. </a:t>
            </a:r>
            <a:r>
              <a:rPr lang="es-ES" dirty="0" smtClean="0"/>
              <a:t>La falta de una arquitectura sólida y "prácticas de principios de ingeniería" en el desarrollo de software afecta a una amplia gama de dispositivos médicos, </a:t>
            </a:r>
            <a:r>
              <a:rPr lang="es-ES" dirty="0"/>
              <a:t>con consecuencias potencialmente peligrosas para la vida, dijo la agencia. En respuesta, la FDA dijo </a:t>
            </a:r>
            <a:r>
              <a:rPr lang="es-ES" dirty="0" smtClean="0"/>
              <a:t>a </a:t>
            </a:r>
            <a:r>
              <a:rPr lang="es-ES" dirty="0" err="1" smtClean="0"/>
              <a:t>Threatpost</a:t>
            </a:r>
            <a:r>
              <a:rPr lang="es-ES" dirty="0" smtClean="0"/>
              <a:t> que hay en desarrollo  </a:t>
            </a:r>
            <a:r>
              <a:rPr lang="es-ES" dirty="0"/>
              <a:t>herramientas para desmontar y probar el software de dispositivos médicos y localizar los problemas de seguridad y el diseño </a:t>
            </a:r>
            <a:r>
              <a:rPr lang="es-ES" dirty="0" smtClean="0"/>
              <a:t>endeble.”</a:t>
            </a:r>
          </a:p>
          <a:p>
            <a:pPr marL="0" indent="0" algn="just">
              <a:buNone/>
            </a:pPr>
            <a:r>
              <a:rPr lang="es-ES" dirty="0" smtClean="0"/>
              <a:t>Paul Roberts, 20/6/2012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99A0-B139-6346-AB95-02695E63488F}" type="datetime1">
              <a:rPr lang="es-AR" smtClean="0"/>
              <a:t>15/03/15</a:t>
            </a:fld>
            <a:endParaRPr lang="es-ES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3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Una muestra de la situación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779463" y="6154979"/>
            <a:ext cx="751628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 smtClean="0"/>
              <a:t>http</a:t>
            </a:r>
            <a:r>
              <a:rPr lang="es-ES" sz="1050" smtClean="0"/>
              <a:t>://</a:t>
            </a:r>
            <a:r>
              <a:rPr lang="es-ES" sz="1050" b="1" smtClean="0"/>
              <a:t>threatpost.com/fda-software-failures-responsible-24-all-medical-device-recalls-062012/76720|</a:t>
            </a:r>
            <a:endParaRPr lang="es-ES" sz="1050" b="1" dirty="0"/>
          </a:p>
        </p:txBody>
      </p:sp>
      <p:sp>
        <p:nvSpPr>
          <p:cNvPr id="6" name="5 Rectángulo"/>
          <p:cNvSpPr/>
          <p:nvPr/>
        </p:nvSpPr>
        <p:spPr>
          <a:xfrm>
            <a:off x="564319" y="2674316"/>
            <a:ext cx="8120893" cy="31700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</a:rPr>
              <a:t>La falta de una arquitectura sólida y "prácticas de principios de ingeniería" en el desarrollo de software afecta a una amplia gama de dispositivos médicos</a:t>
            </a:r>
            <a:endParaRPr lang="es-A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52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"A software component is a unit of composition with contractually specified interfaces and explicit context dependencies only. A software component can be deployed independently and is subject to third-party composition." (Clemens </a:t>
            </a:r>
            <a:r>
              <a:rPr lang="en-US" dirty="0" err="1" smtClean="0"/>
              <a:t>Szyperski</a:t>
            </a:r>
            <a:r>
              <a:rPr lang="es-AR" dirty="0" smtClean="0"/>
              <a:t>)</a:t>
            </a:r>
          </a:p>
          <a:p>
            <a:endParaRPr lang="es-AR" dirty="0" smtClean="0"/>
          </a:p>
          <a:p>
            <a:r>
              <a:rPr lang="es-MX" dirty="0" smtClean="0"/>
              <a:t>Un módulo es una unidad de construcción que se le puede dar una persona para que la haga y se pueda componer o integrar con otros módulos, para constituir un componente: (David </a:t>
            </a:r>
            <a:r>
              <a:rPr lang="es-MX" dirty="0" err="1" smtClean="0"/>
              <a:t>Parnas</a:t>
            </a:r>
            <a:r>
              <a:rPr lang="es-MX" dirty="0" smtClean="0"/>
              <a:t>)</a:t>
            </a:r>
          </a:p>
          <a:p>
            <a:pPr lvl="1"/>
            <a:r>
              <a:rPr lang="es-MX" dirty="0" smtClean="0"/>
              <a:t>Los módulos no deben conocerse en detalle (Secretos)</a:t>
            </a:r>
          </a:p>
          <a:p>
            <a:pPr lvl="1"/>
            <a:r>
              <a:rPr lang="es-MX" dirty="0" smtClean="0"/>
              <a:t>Interfaces necesarias, claras y bien especificadas.</a:t>
            </a:r>
          </a:p>
          <a:p>
            <a:pPr lvl="1"/>
            <a:endParaRPr lang="es-AR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4268-9306-7E41-93D6-9D23E7A16FB4}" type="datetime1">
              <a:rPr lang="es-AR" smtClean="0"/>
              <a:t>15/03/15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30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Como para aclarar algo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2840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s-ES" dirty="0" smtClean="0">
                <a:solidFill>
                  <a:srgbClr val="376092"/>
                </a:solidFill>
              </a:rPr>
              <a:t>Si a un sistema se parte en divisiones más chicas, para que sirva las divisiones tienen que interactuar o comunicarse.</a:t>
            </a:r>
          </a:p>
          <a:p>
            <a:endParaRPr lang="es-ES" dirty="0" smtClean="0"/>
          </a:p>
          <a:p>
            <a:pPr marL="0" indent="0">
              <a:buNone/>
            </a:pPr>
            <a:r>
              <a:rPr lang="es-ES" dirty="0" smtClean="0">
                <a:solidFill>
                  <a:schemeClr val="accent2">
                    <a:lumMod val="75000"/>
                  </a:schemeClr>
                </a:solidFill>
              </a:rPr>
              <a:t>Relación entre los módulos: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2">
                    <a:lumMod val="75000"/>
                  </a:schemeClr>
                </a:solidFill>
              </a:rPr>
              <a:t>Cohesión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2">
                    <a:lumMod val="75000"/>
                  </a:schemeClr>
                </a:solidFill>
              </a:rPr>
              <a:t>Acoplamiento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2">
                    <a:lumMod val="75000"/>
                  </a:schemeClr>
                </a:solidFill>
              </a:rPr>
              <a:t>Ocultamiento de Información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BEF6F-891F-AA40-8605-999C09D01772}" type="datetime1">
              <a:rPr lang="es-AR" smtClean="0"/>
              <a:t>15/03/15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31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 aquí surgen….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8427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7978" y="1591056"/>
            <a:ext cx="4415022" cy="4501768"/>
          </a:xfrm>
          <a:noFill/>
        </p:spPr>
        <p:txBody>
          <a:bodyPr>
            <a:normAutofit fontScale="70000" lnSpcReduction="2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s-ES_tradnl" sz="2400" dirty="0" smtClean="0"/>
              <a:t>Es otra manera de implementar las separación de preocupaciones.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s-ES_tradnl" sz="2400" dirty="0" smtClean="0"/>
          </a:p>
          <a:p>
            <a:pPr marL="0" indent="0" algn="ctr">
              <a:lnSpc>
                <a:spcPct val="120000"/>
              </a:lnSpc>
              <a:buNone/>
            </a:pPr>
            <a:r>
              <a:rPr lang="es-ES_tradnl" sz="2400" dirty="0" smtClean="0"/>
              <a:t>Proceso </a:t>
            </a:r>
            <a:r>
              <a:rPr lang="es-ES_tradnl" sz="2400" dirty="0"/>
              <a:t>por el cual se identifican aspectos importantes de un fenómeno y se ignora su </a:t>
            </a:r>
            <a:r>
              <a:rPr lang="es-ES_tradnl" sz="2400" dirty="0" smtClean="0"/>
              <a:t>detalle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s-ES_tradnl" sz="2400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es-ES_tradnl" sz="2400" dirty="0"/>
              <a:t>Qué es importante y qué es detalle depende del propósito de la </a:t>
            </a:r>
            <a:r>
              <a:rPr lang="es-ES_tradnl" sz="2400" dirty="0" smtClean="0"/>
              <a:t>abstracción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s-ES_tradnl" sz="2400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es-ES" sz="2400" dirty="0"/>
              <a:t>En el nivel superior de abstracción se establece una solución en términos </a:t>
            </a:r>
            <a:r>
              <a:rPr lang="es-ES" sz="2400" dirty="0" smtClean="0"/>
              <a:t>amplios</a:t>
            </a:r>
            <a:endParaRPr lang="es-ES" sz="2400" dirty="0"/>
          </a:p>
          <a:p>
            <a:pPr marL="0" indent="0" algn="ctr">
              <a:lnSpc>
                <a:spcPct val="120000"/>
              </a:lnSpc>
              <a:buNone/>
            </a:pPr>
            <a:endParaRPr lang="es-ES" sz="2400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es-ES" sz="2400" dirty="0"/>
              <a:t>En los niveles de abstracción inferiores se toma una orientación más procedural. 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59E9-C610-FF47-9B6C-7D0BF7A5E703}" type="datetime1">
              <a:rPr lang="es-AR" smtClean="0"/>
              <a:t>15/03/15</a:t>
            </a:fld>
            <a:endParaRPr lang="es-ES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32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ES_tradnl" sz="4000" dirty="0"/>
              <a:t>Abstracción</a:t>
            </a:r>
            <a:endParaRPr lang="es-E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6175" y="1589088"/>
            <a:ext cx="3521075" cy="1203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6175" y="2994025"/>
            <a:ext cx="3521075" cy="1363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4560888"/>
            <a:ext cx="3527425" cy="1531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 rot="5414241">
            <a:off x="7086600" y="3798888"/>
            <a:ext cx="335280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102419155 h 21600"/>
              <a:gd name="T4" fmla="*/ 2147483647 w 21600"/>
              <a:gd name="T5" fmla="*/ 204838141 h 21600"/>
              <a:gd name="T6" fmla="*/ 2147483647 w 21600"/>
              <a:gd name="T7" fmla="*/ 102419155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s-ES_tradnl" sz="1200" i="1"/>
              <a:t>Cada vez mas detalle</a:t>
            </a:r>
          </a:p>
        </p:txBody>
      </p:sp>
    </p:spTree>
    <p:extLst>
      <p:ext uri="{BB962C8B-B14F-4D97-AF65-F5344CB8AC3E}">
        <p14:creationId xmlns:p14="http://schemas.microsoft.com/office/powerpoint/2010/main" val="3915535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426841"/>
            <a:ext cx="5436534" cy="4904328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s-ES" dirty="0" smtClean="0"/>
              <a:t>Enfoque para separar lo importante o significativo del resto.</a:t>
            </a:r>
          </a:p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r>
              <a:rPr lang="es-ES" dirty="0" smtClean="0"/>
              <a:t>El grado de abstracción o detalle depende del actividad del desarrollo encarada.</a:t>
            </a:r>
          </a:p>
          <a:p>
            <a:pPr marL="0" indent="0" algn="ctr">
              <a:buNone/>
            </a:pPr>
            <a:r>
              <a:rPr lang="es-ES" b="1" dirty="0" smtClean="0">
                <a:solidFill>
                  <a:schemeClr val="accent2">
                    <a:lumMod val="75000"/>
                  </a:schemeClr>
                </a:solidFill>
              </a:rPr>
              <a:t>Es una aproximación a separar el QUE del COMO:</a:t>
            </a:r>
          </a:p>
          <a:p>
            <a:pPr marL="0" indent="0" algn="ctr">
              <a:buNone/>
            </a:pPr>
            <a:endParaRPr lang="es-ES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 algn="ctr">
              <a:buNone/>
            </a:pPr>
            <a:r>
              <a:rPr lang="es-ES" b="1" dirty="0" smtClean="0">
                <a:solidFill>
                  <a:schemeClr val="accent2">
                    <a:lumMod val="75000"/>
                  </a:schemeClr>
                </a:solidFill>
              </a:rPr>
              <a:t>QUE -&gt; ESPECIFICACION (INTERFASES, CLASES ABSTRACTRAS)</a:t>
            </a:r>
          </a:p>
          <a:p>
            <a:pPr marL="457200" lvl="1" indent="0" algn="ctr">
              <a:buNone/>
            </a:pPr>
            <a:endParaRPr lang="es-ES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 algn="ctr">
              <a:buNone/>
            </a:pPr>
            <a:r>
              <a:rPr lang="es-ES" b="1" dirty="0" smtClean="0">
                <a:solidFill>
                  <a:schemeClr val="accent2">
                    <a:lumMod val="75000"/>
                  </a:schemeClr>
                </a:solidFill>
              </a:rPr>
              <a:t>COMO -&gt; IMPLEMENTACION (CLASES CONCRETAS)</a:t>
            </a:r>
          </a:p>
          <a:p>
            <a:pPr marL="457200" lvl="1" indent="0" algn="ctr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ES" dirty="0" smtClean="0"/>
              <a:t>Concepto Relacionado: </a:t>
            </a:r>
            <a:r>
              <a:rPr lang="es-ES" dirty="0"/>
              <a:t>Ocultamiento de Información</a:t>
            </a:r>
          </a:p>
          <a:p>
            <a:pPr marL="0" indent="0" algn="ctr">
              <a:buNone/>
            </a:pPr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6D394-95FB-ED46-988C-E90F55D0454C}" type="datetime1">
              <a:rPr lang="es-AR" smtClean="0"/>
              <a:t>15/03/15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33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ES" dirty="0" smtClean="0"/>
              <a:t>Abstracción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998" y="2076025"/>
            <a:ext cx="23876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2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9463" y="1828800"/>
            <a:ext cx="5794289" cy="4208930"/>
          </a:xfrm>
          <a:noFill/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_tradnl" dirty="0">
                <a:solidFill>
                  <a:srgbClr val="953735"/>
                </a:solidFill>
              </a:rPr>
              <a:t>El software cambia constantemente</a:t>
            </a:r>
            <a:r>
              <a:rPr lang="es-ES_tradnl" dirty="0" smtClean="0">
                <a:solidFill>
                  <a:srgbClr val="953735"/>
                </a:solidFill>
              </a:rPr>
              <a:t>.</a:t>
            </a:r>
            <a:endParaRPr lang="es-ES_tradnl" dirty="0">
              <a:solidFill>
                <a:srgbClr val="953735"/>
              </a:solidFill>
            </a:endParaRPr>
          </a:p>
          <a:p>
            <a:pPr marL="457200" lvl="1" indent="0">
              <a:buNone/>
            </a:pPr>
            <a:r>
              <a:rPr lang="es-ES_tradnl" dirty="0"/>
              <a:t>Corrección de defectos no encontrados previamente.</a:t>
            </a:r>
          </a:p>
          <a:p>
            <a:pPr marL="457200" lvl="1" indent="0">
              <a:buNone/>
            </a:pPr>
            <a:r>
              <a:rPr lang="es-ES_tradnl" dirty="0"/>
              <a:t>Nuevas funciones.</a:t>
            </a:r>
          </a:p>
          <a:p>
            <a:pPr marL="457200" lvl="1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dirty="0"/>
              <a:t>Debemos </a:t>
            </a:r>
            <a:r>
              <a:rPr lang="es-ES_tradnl" dirty="0" smtClean="0"/>
              <a:t>considerar </a:t>
            </a:r>
            <a:r>
              <a:rPr lang="es-ES_tradnl" dirty="0"/>
              <a:t>los posibles cambios futuros y estar preparados para ellos.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dirty="0"/>
              <a:t>Anticipación al </a:t>
            </a:r>
            <a:r>
              <a:rPr lang="es-ES_tradnl" dirty="0">
                <a:solidFill>
                  <a:srgbClr val="953735"/>
                </a:solidFill>
              </a:rPr>
              <a:t>cambio y </a:t>
            </a:r>
            <a:r>
              <a:rPr lang="es-ES_tradnl" dirty="0" err="1">
                <a:solidFill>
                  <a:srgbClr val="953735"/>
                </a:solidFill>
              </a:rPr>
              <a:t>reuso</a:t>
            </a:r>
            <a:r>
              <a:rPr lang="es-ES_tradnl" dirty="0" smtClean="0"/>
              <a:t>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dirty="0" smtClean="0"/>
              <a:t>Es la base de la evolución</a:t>
            </a:r>
            <a:endParaRPr lang="es-ES_tradnl" dirty="0"/>
          </a:p>
          <a:p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6BF9-545A-804A-9E76-E6E1551EC1C4}" type="datetime1">
              <a:rPr lang="es-AR" smtClean="0"/>
              <a:t>15/03/15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34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ES" dirty="0" smtClean="0"/>
              <a:t>Anticipación al cambio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220" y="4405734"/>
            <a:ext cx="2991396" cy="192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0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9464" y="1828800"/>
            <a:ext cx="5300024" cy="4208930"/>
          </a:xfrm>
        </p:spPr>
        <p:txBody>
          <a:bodyPr>
            <a:normAutofit fontScale="92500" lnSpcReduction="20000"/>
          </a:bodyPr>
          <a:lstStyle/>
          <a:p>
            <a:r>
              <a:rPr lang="es-E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Sabemos que el software va cambiar, como hacerlo de forma que no sea penoso ni costoso?</a:t>
            </a:r>
          </a:p>
          <a:p>
            <a:pPr lvl="1"/>
            <a:r>
              <a:rPr lang="es-E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Si se modifica una parte que no tenga consecuencias en otras inesperadas(“se rompa”).</a:t>
            </a:r>
          </a:p>
          <a:p>
            <a:pPr lvl="1"/>
            <a:r>
              <a:rPr lang="es-E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Si se modifica una parte hay que modificar varias otras y lleve mucho tiempo.</a:t>
            </a:r>
          </a:p>
          <a:p>
            <a:pPr lvl="1"/>
            <a:r>
              <a:rPr lang="es-E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No entender cuales son la partes mas propensas a cambiar y cuales las mas estables.</a:t>
            </a:r>
          </a:p>
          <a:p>
            <a:pPr lvl="1"/>
            <a:endParaRPr lang="es-ES" dirty="0"/>
          </a:p>
          <a:p>
            <a:pPr marL="0" indent="0" algn="ctr">
              <a:buNone/>
            </a:pPr>
            <a:r>
              <a:rPr lang="es-ES" b="1" dirty="0" smtClean="0">
                <a:solidFill>
                  <a:srgbClr val="953735"/>
                </a:solidFill>
              </a:rPr>
              <a:t>Con separación de preocupaciones, modularidad y abstracción.</a:t>
            </a:r>
            <a:endParaRPr lang="es-ES" b="1" dirty="0">
              <a:solidFill>
                <a:srgbClr val="953735"/>
              </a:solidFill>
            </a:endParaRP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156D7-FB0F-C745-960C-E5554F72285E}" type="datetime1">
              <a:rPr lang="es-AR" smtClean="0"/>
              <a:t>15/03/15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35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ES" dirty="0" smtClean="0"/>
              <a:t>Anticipación al cambio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734" y="1638883"/>
            <a:ext cx="2343725" cy="475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79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9464" y="1828800"/>
            <a:ext cx="6795128" cy="4208930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No generalizar a menudo conduce a la </a:t>
            </a:r>
            <a:r>
              <a:rPr lang="es-ES" dirty="0" smtClean="0"/>
              <a:t>re-desarrollo </a:t>
            </a:r>
            <a:r>
              <a:rPr lang="es-ES" dirty="0"/>
              <a:t>de </a:t>
            </a:r>
            <a:r>
              <a:rPr lang="es-ES" dirty="0" smtClean="0"/>
              <a:t>similares soluciones (reinvención de la rueda).</a:t>
            </a:r>
          </a:p>
          <a:p>
            <a:pPr lvl="1"/>
            <a:r>
              <a:rPr lang="es-ES" dirty="0" smtClean="0"/>
              <a:t>El </a:t>
            </a:r>
            <a:r>
              <a:rPr lang="es-ES" dirty="0"/>
              <a:t>desarrollo de software consiste en la construcción de muchos tipos similares </a:t>
            </a:r>
            <a:r>
              <a:rPr lang="es-ES" dirty="0" smtClean="0"/>
              <a:t>de software.</a:t>
            </a:r>
          </a:p>
          <a:p>
            <a:pPr lvl="1"/>
            <a:r>
              <a:rPr lang="es-ES" dirty="0" smtClean="0"/>
              <a:t>El </a:t>
            </a:r>
            <a:r>
              <a:rPr lang="es-ES" dirty="0"/>
              <a:t>desarrollo de software no puede tolerar la construcción de la misma cosa </a:t>
            </a:r>
            <a:r>
              <a:rPr lang="es-ES" dirty="0" smtClean="0"/>
              <a:t>una y </a:t>
            </a:r>
            <a:r>
              <a:rPr lang="es-ES" dirty="0"/>
              <a:t>otra </a:t>
            </a:r>
            <a:r>
              <a:rPr lang="es-ES" dirty="0" smtClean="0"/>
              <a:t>vez</a:t>
            </a:r>
          </a:p>
          <a:p>
            <a:pPr lvl="1"/>
            <a:endParaRPr lang="es-ES" dirty="0"/>
          </a:p>
          <a:p>
            <a:r>
              <a:rPr lang="es-ES" dirty="0" smtClean="0"/>
              <a:t>Generalidad </a:t>
            </a:r>
            <a:r>
              <a:rPr lang="es-ES" dirty="0"/>
              <a:t>lleva </a:t>
            </a:r>
            <a:r>
              <a:rPr lang="es-ES" dirty="0" smtClean="0"/>
              <a:t>a:</a:t>
            </a:r>
          </a:p>
          <a:p>
            <a:pPr lvl="1"/>
            <a:r>
              <a:rPr lang="es-ES" dirty="0" smtClean="0">
                <a:solidFill>
                  <a:schemeClr val="accent2">
                    <a:lumMod val="75000"/>
                  </a:schemeClr>
                </a:solidFill>
              </a:rPr>
              <a:t>Mayor reusabilidad</a:t>
            </a:r>
          </a:p>
          <a:p>
            <a:pPr lvl="1"/>
            <a:r>
              <a:rPr lang="es-ES" dirty="0" smtClean="0">
                <a:solidFill>
                  <a:schemeClr val="accent2">
                    <a:lumMod val="75000"/>
                  </a:schemeClr>
                </a:solidFill>
              </a:rPr>
              <a:t>Una 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mayor </a:t>
            </a:r>
            <a:r>
              <a:rPr lang="es-ES" dirty="0" smtClean="0">
                <a:solidFill>
                  <a:schemeClr val="accent2">
                    <a:lumMod val="75000"/>
                  </a:schemeClr>
                </a:solidFill>
              </a:rPr>
              <a:t>fiabilidad</a:t>
            </a:r>
          </a:p>
          <a:p>
            <a:pPr lvl="1"/>
            <a:r>
              <a:rPr lang="es-ES" dirty="0" smtClean="0">
                <a:solidFill>
                  <a:schemeClr val="accent2">
                    <a:lumMod val="75000"/>
                  </a:schemeClr>
                </a:solidFill>
              </a:rPr>
              <a:t>Un 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desarrollo más </a:t>
            </a:r>
            <a:r>
              <a:rPr lang="es-ES" dirty="0" smtClean="0">
                <a:solidFill>
                  <a:schemeClr val="accent2">
                    <a:lumMod val="75000"/>
                  </a:schemeClr>
                </a:solidFill>
              </a:rPr>
              <a:t>rápido</a:t>
            </a:r>
          </a:p>
          <a:p>
            <a:pPr lvl="1"/>
            <a:r>
              <a:rPr lang="es-ES" dirty="0" smtClean="0">
                <a:solidFill>
                  <a:schemeClr val="accent2">
                    <a:lumMod val="75000"/>
                  </a:schemeClr>
                </a:solidFill>
              </a:rPr>
              <a:t>Un costos menores de mantenimiento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D889-7331-084F-BA56-EDA8EBE1D8E4}" type="datetime1">
              <a:rPr lang="es-AR" smtClean="0"/>
              <a:t>15/03/15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36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ES" dirty="0" smtClean="0"/>
              <a:t>Generalidad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393" y="3899277"/>
            <a:ext cx="1850710" cy="246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00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6222" y="2437362"/>
            <a:ext cx="8150578" cy="3389895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 smtClean="0">
                <a:solidFill>
                  <a:schemeClr val="tx1"/>
                </a:solidFill>
              </a:rPr>
              <a:t>Obliga al uso de la abstracción, ya que se debe comprender los aspectos comunes, que son los que menos cambian dependiendo de la situación.</a:t>
            </a:r>
          </a:p>
          <a:p>
            <a:pPr marL="0" indent="0" algn="ctr">
              <a:buNone/>
            </a:pPr>
            <a:endParaRPr lang="es-ES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s-ES" dirty="0" smtClean="0">
                <a:solidFill>
                  <a:schemeClr val="tx1"/>
                </a:solidFill>
              </a:rPr>
              <a:t>Separar los que se más general de lo especializado.</a:t>
            </a:r>
          </a:p>
          <a:p>
            <a:pPr marL="0" indent="0" algn="ctr">
              <a:buNone/>
            </a:pPr>
            <a:endParaRPr lang="es-ES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s-ES" b="1" dirty="0" smtClean="0">
                <a:solidFill>
                  <a:schemeClr val="tx1"/>
                </a:solidFill>
              </a:rPr>
              <a:t>Mecanismo para anticipar al cambio.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895A-0558-8540-A67F-617BAF855F16}" type="datetime1">
              <a:rPr lang="es-AR" smtClean="0"/>
              <a:t>15/03/15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37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ES" dirty="0" smtClean="0"/>
              <a:t>Generalidad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105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604" y="3134199"/>
            <a:ext cx="3106196" cy="2329647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9464" y="2371993"/>
            <a:ext cx="4977869" cy="3509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La idea es poder ir construyendo la aplicación en pequeños pasos.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dirty="0"/>
              <a:t>Cada paso agrega un grupo de funciones a lo que ya tenemos.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dirty="0"/>
              <a:t>Esto disminuye los </a:t>
            </a:r>
            <a:r>
              <a:rPr lang="es-ES_tradnl" dirty="0" smtClean="0"/>
              <a:t>riesgos</a:t>
            </a:r>
            <a:r>
              <a:rPr lang="es-ES_tradnl" dirty="0"/>
              <a:t>.</a:t>
            </a:r>
          </a:p>
          <a:p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078A-0F82-1D4A-B3EB-59692D754368}" type="datetime1">
              <a:rPr lang="es-AR" smtClean="0"/>
              <a:t>15/03/15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38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ES" dirty="0" smtClean="0"/>
              <a:t>Incremental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7466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9464" y="2325300"/>
            <a:ext cx="3115204" cy="37124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/>
              <a:t>La entrega de un producto grande en su </a:t>
            </a:r>
            <a:r>
              <a:rPr lang="es-ES" dirty="0" smtClean="0"/>
              <a:t>conjunto</a:t>
            </a:r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r>
              <a:rPr lang="es-ES" dirty="0" smtClean="0"/>
              <a:t>Entregas Incrementales</a:t>
            </a:r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624A-7CF2-2443-A002-35A9EBC93612}" type="datetime1">
              <a:rPr lang="es-AR" smtClean="0"/>
              <a:t>15/03/15</a:t>
            </a:fld>
            <a:endParaRPr lang="es-ES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39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ES" dirty="0" smtClean="0"/>
              <a:t>Incremental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593" y="2147957"/>
            <a:ext cx="1966384" cy="19663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307" y="4365324"/>
            <a:ext cx="2516424" cy="167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58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" r="620"/>
          <a:stretch>
            <a:fillRect/>
          </a:stretch>
        </p:blipFill>
        <p:spPr>
          <a:xfrm>
            <a:off x="1448620" y="2505284"/>
            <a:ext cx="6061760" cy="2940373"/>
          </a:xfr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4CBF6-FC73-274D-870E-476C6E580F81}" type="datetime1">
              <a:rPr lang="es-AR" smtClean="0"/>
              <a:t>15/03/15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4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Reporte FDA - 2011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533399" y="5594993"/>
            <a:ext cx="8085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/>
              <a:t>http://</a:t>
            </a:r>
            <a:r>
              <a:rPr lang="es-ES" sz="1200" dirty="0" err="1" smtClean="0"/>
              <a:t>www.fda.gov</a:t>
            </a:r>
            <a:r>
              <a:rPr lang="es-ES" sz="1200" dirty="0" smtClean="0"/>
              <a:t>/</a:t>
            </a:r>
            <a:r>
              <a:rPr lang="es-ES" sz="1200" dirty="0" err="1" smtClean="0"/>
              <a:t>downloads</a:t>
            </a:r>
            <a:r>
              <a:rPr lang="es-ES" sz="1200" dirty="0" smtClean="0"/>
              <a:t>/</a:t>
            </a:r>
            <a:r>
              <a:rPr lang="es-ES" sz="1200" dirty="0" err="1" smtClean="0"/>
              <a:t>AboutFDA</a:t>
            </a:r>
            <a:r>
              <a:rPr lang="es-ES" sz="1200" dirty="0" smtClean="0"/>
              <a:t>/</a:t>
            </a:r>
            <a:r>
              <a:rPr lang="es-ES" sz="1200" dirty="0" err="1" smtClean="0"/>
              <a:t>CentersOffices</a:t>
            </a:r>
            <a:r>
              <a:rPr lang="es-ES" sz="1200" dirty="0" smtClean="0"/>
              <a:t>/</a:t>
            </a:r>
            <a:r>
              <a:rPr lang="es-ES" sz="1200" dirty="0" err="1" smtClean="0"/>
              <a:t>OfficeofMedicalProductsandTobacco</a:t>
            </a:r>
            <a:r>
              <a:rPr lang="es-ES" sz="1200" dirty="0" smtClean="0"/>
              <a:t>/CDRH/</a:t>
            </a:r>
            <a:r>
              <a:rPr lang="es-ES" sz="1200" dirty="0" err="1" smtClean="0"/>
              <a:t>CDRHReports</a:t>
            </a:r>
            <a:r>
              <a:rPr lang="es-ES" sz="1200" dirty="0" smtClean="0"/>
              <a:t>/UCM308208.pdf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723962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859" y="2829581"/>
            <a:ext cx="3525460" cy="3063767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5112" y="1923742"/>
            <a:ext cx="4614666" cy="418657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dirty="0" smtClean="0"/>
              <a:t>Al tener incrementos son compromisos basados en la </a:t>
            </a:r>
            <a:r>
              <a:rPr lang="es-ES" b="1" dirty="0" smtClean="0">
                <a:solidFill>
                  <a:srgbClr val="558ED5"/>
                </a:solidFill>
              </a:rPr>
              <a:t>separación de preocupaciones temporales. </a:t>
            </a:r>
          </a:p>
          <a:p>
            <a:pPr marL="0" indent="0">
              <a:buNone/>
            </a:pPr>
            <a:endParaRPr lang="es-ES" b="1" dirty="0" smtClean="0">
              <a:solidFill>
                <a:srgbClr val="558ED5"/>
              </a:solidFill>
            </a:endParaRPr>
          </a:p>
          <a:p>
            <a:pPr marL="0" indent="0">
              <a:buNone/>
            </a:pPr>
            <a:r>
              <a:rPr lang="es-ES" dirty="0" smtClean="0"/>
              <a:t>Puede o no corresponder a módulos funcionales.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Se puede pensar en ir </a:t>
            </a:r>
            <a:r>
              <a:rPr lang="es-ES" b="1" dirty="0">
                <a:solidFill>
                  <a:srgbClr val="558ED5"/>
                </a:solidFill>
              </a:rPr>
              <a:t>extendiendo</a:t>
            </a:r>
            <a:r>
              <a:rPr lang="es-ES" dirty="0" smtClean="0"/>
              <a:t> las funciones y cambios pero con mínimo impacto en lo ya construido.</a:t>
            </a:r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F69C1-B853-AD41-B36D-82A75B9D152A}" type="datetime1">
              <a:rPr lang="es-AR" smtClean="0"/>
              <a:t>15/03/15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40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ES" dirty="0" smtClean="0"/>
              <a:t>Incremental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8073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9464" y="1828800"/>
            <a:ext cx="4712079" cy="4208930"/>
          </a:xfrm>
        </p:spPr>
        <p:txBody>
          <a:bodyPr>
            <a:normAutofit fontScale="92500" lnSpcReduction="10000"/>
          </a:bodyPr>
          <a:lstStyle/>
          <a:p>
            <a:r>
              <a:rPr lang="es-ES_tradnl" sz="2000" dirty="0"/>
              <a:t>Riguroso</a:t>
            </a:r>
          </a:p>
          <a:p>
            <a:pPr lvl="1"/>
            <a:r>
              <a:rPr lang="es-ES_tradnl" sz="1800" dirty="0"/>
              <a:t>Proceder con una secuencia de pasos bien definidos, precisamente enunciados, y supuestamente razonables.</a:t>
            </a:r>
          </a:p>
          <a:p>
            <a:pPr lvl="1"/>
            <a:r>
              <a:rPr lang="es-ES_tradnl" sz="1800" dirty="0"/>
              <a:t>En cada paso seguir algún método o aplicar alguna técnica.</a:t>
            </a:r>
          </a:p>
          <a:p>
            <a:pPr lvl="1"/>
            <a:r>
              <a:rPr lang="es-ES_tradnl" sz="1800" dirty="0"/>
              <a:t>Estos métodos o técnicas basadas en resultados teóricos, y/o reglas heurísticas.</a:t>
            </a:r>
          </a:p>
          <a:p>
            <a:pPr lvl="1"/>
            <a:r>
              <a:rPr lang="es-ES_tradnl" sz="1800" dirty="0"/>
              <a:t>Que está exactamente o estrictamente determinado o definido.</a:t>
            </a:r>
          </a:p>
          <a:p>
            <a:r>
              <a:rPr lang="es-ES_tradnl" sz="2000" dirty="0"/>
              <a:t>Formalidad es el mayor grado de rigurosidad</a:t>
            </a:r>
          </a:p>
          <a:p>
            <a:pPr lvl="1"/>
            <a:r>
              <a:rPr lang="es-ES_tradnl" sz="1800" dirty="0"/>
              <a:t>Se aplican leyes matemáticas.</a:t>
            </a:r>
          </a:p>
          <a:p>
            <a:r>
              <a:rPr lang="es-ES_tradnl" sz="2000" dirty="0"/>
              <a:t>Si es riguroso se puede repetir, por lo tanto analizar, mejorar y enseñar.</a:t>
            </a:r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5C0E9-092B-684A-B0C1-25B8AF78B611}" type="datetime1">
              <a:rPr lang="es-AR" smtClean="0"/>
              <a:t>15/03/15</a:t>
            </a:fld>
            <a:endParaRPr lang="es-ES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41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ES_tradnl" sz="4000" dirty="0"/>
              <a:t>Rigurosidad y Formalidad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320" y="2295486"/>
            <a:ext cx="2461630" cy="18367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311" y="4374101"/>
            <a:ext cx="2363639" cy="159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51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2559296"/>
            <a:ext cx="4434652" cy="349391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dirty="0"/>
              <a:t>Rigor y formalidad</a:t>
            </a:r>
            <a:r>
              <a:rPr lang="es-ES" dirty="0" smtClean="0"/>
              <a:t>.</a:t>
            </a:r>
          </a:p>
          <a:p>
            <a:pPr marL="0" indent="0" algn="ctr">
              <a:buNone/>
            </a:pPr>
            <a:r>
              <a:rPr lang="es-ES" dirty="0" smtClean="0"/>
              <a:t>Separación de preocupaciones.</a:t>
            </a:r>
            <a:endParaRPr lang="es-ES" dirty="0"/>
          </a:p>
          <a:p>
            <a:pPr marL="0" indent="0" algn="ctr">
              <a:buNone/>
            </a:pPr>
            <a:r>
              <a:rPr lang="es-ES" dirty="0"/>
              <a:t>Modularidad.</a:t>
            </a:r>
          </a:p>
          <a:p>
            <a:pPr marL="0" indent="0" algn="ctr">
              <a:buNone/>
            </a:pPr>
            <a:r>
              <a:rPr lang="es-ES" dirty="0"/>
              <a:t>Abstracción</a:t>
            </a:r>
            <a:r>
              <a:rPr lang="es-ES" dirty="0" smtClean="0"/>
              <a:t>.</a:t>
            </a:r>
          </a:p>
          <a:p>
            <a:pPr marL="0" indent="0" algn="ctr">
              <a:buNone/>
            </a:pPr>
            <a:r>
              <a:rPr lang="es-ES" dirty="0" smtClean="0"/>
              <a:t>Anticipación al cambio.</a:t>
            </a:r>
            <a:endParaRPr lang="es-ES" dirty="0"/>
          </a:p>
          <a:p>
            <a:pPr marL="0" indent="0" algn="ctr">
              <a:buNone/>
            </a:pPr>
            <a:r>
              <a:rPr lang="es-ES" dirty="0"/>
              <a:t>Generalidad.</a:t>
            </a:r>
          </a:p>
          <a:p>
            <a:pPr marL="0" indent="0" algn="ctr">
              <a:buNone/>
            </a:pPr>
            <a:r>
              <a:rPr lang="es-ES" dirty="0" err="1" smtClean="0"/>
              <a:t>Incrementalidad</a:t>
            </a:r>
            <a:r>
              <a:rPr lang="es-ES" dirty="0" smtClean="0"/>
              <a:t>.</a:t>
            </a:r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C2865-67E4-7F45-9230-6C39131397E2}" type="datetime1">
              <a:rPr lang="es-AR" smtClean="0"/>
              <a:t>15/03/15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42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Principios del diseño de software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852" y="2559296"/>
            <a:ext cx="3916634" cy="34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7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ES" dirty="0" smtClean="0"/>
              <a:t>Relaciones</a:t>
            </a:r>
            <a:endParaRPr lang="es-ES" dirty="0"/>
          </a:p>
        </p:txBody>
      </p:sp>
      <p:sp>
        <p:nvSpPr>
          <p:cNvPr id="9" name="Marcador de fech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552F-4DF4-F14C-B393-6B0C39950F46}" type="datetime1">
              <a:rPr lang="es-AR" smtClean="0"/>
              <a:t>15/03/15</a:t>
            </a:fld>
            <a:endParaRPr lang="es-ES"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43</a:t>
            </a:fld>
            <a:endParaRPr lang="es-ES"/>
          </a:p>
        </p:txBody>
      </p:sp>
      <p:sp>
        <p:nvSpPr>
          <p:cNvPr id="3" name="Rectángulo redondeado 2"/>
          <p:cNvSpPr/>
          <p:nvPr/>
        </p:nvSpPr>
        <p:spPr>
          <a:xfrm>
            <a:off x="3490370" y="2752716"/>
            <a:ext cx="1623841" cy="4461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Separación de Preocupaciones</a:t>
            </a:r>
          </a:p>
        </p:txBody>
      </p:sp>
      <p:sp>
        <p:nvSpPr>
          <p:cNvPr id="4" name="Rectángulo redondeado 3"/>
          <p:cNvSpPr/>
          <p:nvPr/>
        </p:nvSpPr>
        <p:spPr>
          <a:xfrm>
            <a:off x="1554535" y="3095938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Modularidad</a:t>
            </a:r>
          </a:p>
        </p:txBody>
      </p:sp>
      <p:sp>
        <p:nvSpPr>
          <p:cNvPr id="5" name="Rectángulo redondeado 4"/>
          <p:cNvSpPr/>
          <p:nvPr/>
        </p:nvSpPr>
        <p:spPr>
          <a:xfrm>
            <a:off x="5839475" y="3207485"/>
            <a:ext cx="1651638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Abstracción</a:t>
            </a:r>
          </a:p>
        </p:txBody>
      </p:sp>
      <p:sp>
        <p:nvSpPr>
          <p:cNvPr id="6" name="Rectángulo redondeado 5"/>
          <p:cNvSpPr/>
          <p:nvPr/>
        </p:nvSpPr>
        <p:spPr>
          <a:xfrm>
            <a:off x="5622146" y="4186049"/>
            <a:ext cx="1585048" cy="4372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Anticipación del Cambio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3769923" y="3592065"/>
            <a:ext cx="1550724" cy="4392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Generalidad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1855534" y="3811703"/>
            <a:ext cx="1634836" cy="3963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Incremental</a:t>
            </a:r>
          </a:p>
        </p:txBody>
      </p:sp>
      <p:cxnSp>
        <p:nvCxnSpPr>
          <p:cNvPr id="19" name="Conector curvado 18"/>
          <p:cNvCxnSpPr>
            <a:stCxn id="3" idx="1"/>
            <a:endCxn id="4" idx="0"/>
          </p:cNvCxnSpPr>
          <p:nvPr/>
        </p:nvCxnSpPr>
        <p:spPr>
          <a:xfrm rot="10800000" flipV="1">
            <a:off x="2216290" y="2975810"/>
            <a:ext cx="1274080" cy="12012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3" idx="3"/>
            <a:endCxn id="5" idx="0"/>
          </p:cNvCxnSpPr>
          <p:nvPr/>
        </p:nvCxnSpPr>
        <p:spPr>
          <a:xfrm>
            <a:off x="5114211" y="2975811"/>
            <a:ext cx="1551083" cy="231674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curvado 23"/>
          <p:cNvCxnSpPr>
            <a:stCxn id="5" idx="2"/>
            <a:endCxn id="6" idx="3"/>
          </p:cNvCxnSpPr>
          <p:nvPr/>
        </p:nvCxnSpPr>
        <p:spPr>
          <a:xfrm rot="16200000" flipH="1">
            <a:off x="6538082" y="3735550"/>
            <a:ext cx="796324" cy="541900"/>
          </a:xfrm>
          <a:prstGeom prst="curvedConnector4">
            <a:avLst>
              <a:gd name="adj1" fmla="val 36274"/>
              <a:gd name="adj2" fmla="val 19457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curvado 25"/>
          <p:cNvCxnSpPr>
            <a:stCxn id="5" idx="2"/>
            <a:endCxn id="7" idx="0"/>
          </p:cNvCxnSpPr>
          <p:nvPr/>
        </p:nvCxnSpPr>
        <p:spPr>
          <a:xfrm rot="5400000" flipH="1">
            <a:off x="5597153" y="2540198"/>
            <a:ext cx="16273" cy="2120009"/>
          </a:xfrm>
          <a:prstGeom prst="curvedConnector5">
            <a:avLst>
              <a:gd name="adj1" fmla="val -1404781"/>
              <a:gd name="adj2" fmla="val 51190"/>
              <a:gd name="adj3" fmla="val 150478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curvado 31"/>
          <p:cNvCxnSpPr>
            <a:stCxn id="4" idx="2"/>
            <a:endCxn id="8" idx="0"/>
          </p:cNvCxnSpPr>
          <p:nvPr/>
        </p:nvCxnSpPr>
        <p:spPr>
          <a:xfrm rot="16200000" flipH="1">
            <a:off x="2287165" y="3425916"/>
            <a:ext cx="314912" cy="456662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ángulo 55"/>
          <p:cNvSpPr/>
          <p:nvPr/>
        </p:nvSpPr>
        <p:spPr>
          <a:xfrm>
            <a:off x="457200" y="2617277"/>
            <a:ext cx="8229600" cy="2117546"/>
          </a:xfrm>
          <a:prstGeom prst="rect">
            <a:avLst/>
          </a:prstGeom>
          <a:noFill/>
          <a:ln w="571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curvado 17"/>
          <p:cNvCxnSpPr>
            <a:stCxn id="7" idx="2"/>
            <a:endCxn id="6" idx="1"/>
          </p:cNvCxnSpPr>
          <p:nvPr/>
        </p:nvCxnSpPr>
        <p:spPr>
          <a:xfrm rot="16200000" flipH="1">
            <a:off x="4897054" y="3679570"/>
            <a:ext cx="373322" cy="107686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curvado 20"/>
          <p:cNvCxnSpPr>
            <a:stCxn id="8" idx="2"/>
            <a:endCxn id="6" idx="1"/>
          </p:cNvCxnSpPr>
          <p:nvPr/>
        </p:nvCxnSpPr>
        <p:spPr>
          <a:xfrm rot="16200000" flipH="1">
            <a:off x="4049256" y="2831771"/>
            <a:ext cx="196587" cy="2949194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230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ES" dirty="0" smtClean="0"/>
              <a:t>Principios Bases del Diseño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3797-12C1-8A43-BA52-BC5933365CB3}" type="datetime1">
              <a:rPr lang="es-AR" smtClean="0"/>
              <a:t>15/03/15</a:t>
            </a:fld>
            <a:endParaRPr lang="es-ES"/>
          </a:p>
        </p:txBody>
      </p:sp>
      <p:sp>
        <p:nvSpPr>
          <p:cNvPr id="12" name="Marcador de pie de pá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44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79" y="4540956"/>
            <a:ext cx="4419600" cy="1841500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457199" y="2222576"/>
            <a:ext cx="2985911" cy="2095424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Cohesión</a:t>
            </a:r>
            <a:endParaRPr lang="es-ES" sz="3200" dirty="0"/>
          </a:p>
        </p:txBody>
      </p:sp>
      <p:sp>
        <p:nvSpPr>
          <p:cNvPr id="6" name="Rectángulo redondeado 5"/>
          <p:cNvSpPr/>
          <p:nvPr/>
        </p:nvSpPr>
        <p:spPr>
          <a:xfrm>
            <a:off x="3443110" y="2222576"/>
            <a:ext cx="2605853" cy="2095424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Acoplamiento</a:t>
            </a:r>
            <a:endParaRPr lang="es-ES" sz="3200" dirty="0"/>
          </a:p>
        </p:txBody>
      </p:sp>
      <p:sp>
        <p:nvSpPr>
          <p:cNvPr id="7" name="Rectángulo redondeado 6"/>
          <p:cNvSpPr/>
          <p:nvPr/>
        </p:nvSpPr>
        <p:spPr>
          <a:xfrm>
            <a:off x="6048962" y="2222576"/>
            <a:ext cx="2637838" cy="2095424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Ocultamiento de la Información</a:t>
            </a:r>
            <a:endParaRPr lang="es-ES" sz="3200" dirty="0"/>
          </a:p>
        </p:txBody>
      </p:sp>
      <p:sp>
        <p:nvSpPr>
          <p:cNvPr id="8" name="Cubo 7"/>
          <p:cNvSpPr/>
          <p:nvPr/>
        </p:nvSpPr>
        <p:spPr>
          <a:xfrm>
            <a:off x="6538148" y="4540955"/>
            <a:ext cx="1881482" cy="1639711"/>
          </a:xfrm>
          <a:prstGeom prst="cub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142" y="5060415"/>
            <a:ext cx="440266" cy="4798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188" y="5652536"/>
            <a:ext cx="416439" cy="39642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627" y="5090337"/>
            <a:ext cx="489185" cy="44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32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457200" y="2650328"/>
            <a:ext cx="8229600" cy="2117546"/>
          </a:xfrm>
          <a:prstGeom prst="rect">
            <a:avLst/>
          </a:prstGeom>
          <a:noFill/>
          <a:ln w="571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Relaciones con Principios Bases</a:t>
            </a:r>
            <a:endParaRPr lang="es-ES" dirty="0"/>
          </a:p>
        </p:txBody>
      </p:sp>
      <p:sp>
        <p:nvSpPr>
          <p:cNvPr id="12" name="Marcador de fecha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9F7E-BD73-8F48-ACED-B4326561AAC7}" type="datetime1">
              <a:rPr lang="es-AR" smtClean="0"/>
              <a:t>15/03/15</a:t>
            </a:fld>
            <a:endParaRPr lang="es-ES"/>
          </a:p>
        </p:txBody>
      </p:sp>
      <p:sp>
        <p:nvSpPr>
          <p:cNvPr id="13" name="Marcador de pie de página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14" name="Marcador de número de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45</a:t>
            </a:fld>
            <a:endParaRPr lang="es-ES"/>
          </a:p>
        </p:txBody>
      </p:sp>
      <p:sp>
        <p:nvSpPr>
          <p:cNvPr id="3" name="Rectángulo redondeado 2"/>
          <p:cNvSpPr/>
          <p:nvPr/>
        </p:nvSpPr>
        <p:spPr>
          <a:xfrm>
            <a:off x="3490370" y="2785767"/>
            <a:ext cx="1623841" cy="4461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Separación de Preocupaciones</a:t>
            </a:r>
          </a:p>
        </p:txBody>
      </p:sp>
      <p:sp>
        <p:nvSpPr>
          <p:cNvPr id="4" name="Rectángulo redondeado 3"/>
          <p:cNvSpPr/>
          <p:nvPr/>
        </p:nvSpPr>
        <p:spPr>
          <a:xfrm>
            <a:off x="1554535" y="3128989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Modularidad</a:t>
            </a:r>
          </a:p>
        </p:txBody>
      </p:sp>
      <p:sp>
        <p:nvSpPr>
          <p:cNvPr id="5" name="Rectángulo redondeado 4"/>
          <p:cNvSpPr/>
          <p:nvPr/>
        </p:nvSpPr>
        <p:spPr>
          <a:xfrm>
            <a:off x="5839475" y="3240536"/>
            <a:ext cx="1651638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Abstracción</a:t>
            </a:r>
          </a:p>
        </p:txBody>
      </p:sp>
      <p:sp>
        <p:nvSpPr>
          <p:cNvPr id="6" name="Rectángulo redondeado 5"/>
          <p:cNvSpPr/>
          <p:nvPr/>
        </p:nvSpPr>
        <p:spPr>
          <a:xfrm>
            <a:off x="3855234" y="3563263"/>
            <a:ext cx="1585048" cy="4372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Anticipación del Cambio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5114211" y="4241126"/>
            <a:ext cx="1550724" cy="4392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Generalidad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2108668" y="4241126"/>
            <a:ext cx="1634836" cy="3963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Incremental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2001768" y="5295766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Cohesión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4039544" y="5265927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Acoplamiento</a:t>
            </a:r>
          </a:p>
        </p:txBody>
      </p:sp>
      <p:sp>
        <p:nvSpPr>
          <p:cNvPr id="11" name="Rectángulo redondeado 10"/>
          <p:cNvSpPr/>
          <p:nvPr/>
        </p:nvSpPr>
        <p:spPr>
          <a:xfrm>
            <a:off x="6167603" y="5265927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Ocultamiento de la Información</a:t>
            </a:r>
          </a:p>
        </p:txBody>
      </p:sp>
      <p:cxnSp>
        <p:nvCxnSpPr>
          <p:cNvPr id="34" name="Conector curvado 33"/>
          <p:cNvCxnSpPr>
            <a:stCxn id="4" idx="2"/>
            <a:endCxn id="9" idx="1"/>
          </p:cNvCxnSpPr>
          <p:nvPr/>
        </p:nvCxnSpPr>
        <p:spPr>
          <a:xfrm rot="5400000">
            <a:off x="1125854" y="4405756"/>
            <a:ext cx="1966351" cy="214522"/>
          </a:xfrm>
          <a:prstGeom prst="curvedConnector4">
            <a:avLst>
              <a:gd name="adj1" fmla="val 43159"/>
              <a:gd name="adj2" fmla="val 206562"/>
            </a:avLst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curvado 36"/>
          <p:cNvCxnSpPr>
            <a:stCxn id="4" idx="2"/>
            <a:endCxn id="10" idx="1"/>
          </p:cNvCxnSpPr>
          <p:nvPr/>
        </p:nvCxnSpPr>
        <p:spPr>
          <a:xfrm rot="16200000" flipH="1">
            <a:off x="2159661" y="3586471"/>
            <a:ext cx="1936512" cy="1823254"/>
          </a:xfrm>
          <a:prstGeom prst="curved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curvado 38"/>
          <p:cNvCxnSpPr>
            <a:stCxn id="4" idx="2"/>
            <a:endCxn id="11" idx="1"/>
          </p:cNvCxnSpPr>
          <p:nvPr/>
        </p:nvCxnSpPr>
        <p:spPr>
          <a:xfrm rot="16200000" flipH="1">
            <a:off x="3223690" y="2522441"/>
            <a:ext cx="1936512" cy="3951313"/>
          </a:xfrm>
          <a:prstGeom prst="curved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curvado 40"/>
          <p:cNvCxnSpPr>
            <a:stCxn id="5" idx="2"/>
            <a:endCxn id="11" idx="0"/>
          </p:cNvCxnSpPr>
          <p:nvPr/>
        </p:nvCxnSpPr>
        <p:spPr>
          <a:xfrm rot="16200000" flipH="1">
            <a:off x="5935057" y="4371626"/>
            <a:ext cx="1624538" cy="164064"/>
          </a:xfrm>
          <a:prstGeom prst="curvedConnector3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ángulo 37"/>
          <p:cNvSpPr/>
          <p:nvPr/>
        </p:nvSpPr>
        <p:spPr>
          <a:xfrm>
            <a:off x="457200" y="4759293"/>
            <a:ext cx="8229600" cy="1158373"/>
          </a:xfrm>
          <a:prstGeom prst="rect">
            <a:avLst/>
          </a:prstGeom>
          <a:noFill/>
          <a:ln w="571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991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ES" dirty="0" smtClean="0"/>
              <a:t>Principios del Diseño OO</a:t>
            </a:r>
            <a:endParaRPr lang="es-ES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1DAE-1740-3243-9D8A-25D665C8C1CE}" type="datetime1">
              <a:rPr lang="es-AR" smtClean="0"/>
              <a:t>15/03/15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46</a:t>
            </a:fld>
            <a:endParaRPr lang="es-ES"/>
          </a:p>
        </p:txBody>
      </p:sp>
      <p:sp>
        <p:nvSpPr>
          <p:cNvPr id="3" name="Rectángulo 2"/>
          <p:cNvSpPr/>
          <p:nvPr/>
        </p:nvSpPr>
        <p:spPr>
          <a:xfrm>
            <a:off x="457200" y="2101174"/>
            <a:ext cx="4133615" cy="1828242"/>
          </a:xfrm>
          <a:prstGeom prst="rect">
            <a:avLst/>
          </a:prstGeom>
          <a:solidFill>
            <a:srgbClr val="DDD9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 smtClean="0">
                <a:solidFill>
                  <a:schemeClr val="tx1"/>
                </a:solidFill>
              </a:rPr>
              <a:t>Abstracción</a:t>
            </a:r>
            <a:endParaRPr lang="es-ES" sz="36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590815" y="2101174"/>
            <a:ext cx="4095985" cy="1828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 smtClean="0">
                <a:solidFill>
                  <a:srgbClr val="000000"/>
                </a:solidFill>
              </a:rPr>
              <a:t>Encapsulamiento</a:t>
            </a:r>
            <a:endParaRPr lang="es-ES" sz="3600" dirty="0">
              <a:solidFill>
                <a:srgbClr val="00000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57200" y="3929416"/>
            <a:ext cx="4133615" cy="18044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 smtClean="0">
                <a:solidFill>
                  <a:srgbClr val="000000"/>
                </a:solidFill>
              </a:rPr>
              <a:t>Herencia</a:t>
            </a:r>
            <a:endParaRPr lang="es-ES" sz="4000" dirty="0">
              <a:solidFill>
                <a:srgbClr val="00000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590815" y="3929417"/>
            <a:ext cx="4095985" cy="18044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 smtClean="0">
                <a:solidFill>
                  <a:srgbClr val="000000"/>
                </a:solidFill>
              </a:rPr>
              <a:t>Polimorfismo</a:t>
            </a:r>
            <a:endParaRPr lang="es-ES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275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457200" y="1417639"/>
            <a:ext cx="8229600" cy="2117546"/>
          </a:xfrm>
          <a:prstGeom prst="rect">
            <a:avLst/>
          </a:prstGeom>
          <a:noFill/>
          <a:ln w="571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/>
          <p:cNvSpPr/>
          <p:nvPr/>
        </p:nvSpPr>
        <p:spPr>
          <a:xfrm>
            <a:off x="457200" y="3526604"/>
            <a:ext cx="8229600" cy="1158373"/>
          </a:xfrm>
          <a:prstGeom prst="rect">
            <a:avLst/>
          </a:prstGeom>
          <a:noFill/>
          <a:ln w="571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Relaciones con Principios de Diseño OO</a:t>
            </a:r>
            <a:endParaRPr lang="es-ES" sz="3600" dirty="0"/>
          </a:p>
        </p:txBody>
      </p:sp>
      <p:sp>
        <p:nvSpPr>
          <p:cNvPr id="18" name="Marcador de fecha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2C7F-5848-0341-A61F-77B6F623E1B3}" type="datetime1">
              <a:rPr lang="es-AR" smtClean="0"/>
              <a:t>15/03/15</a:t>
            </a:fld>
            <a:endParaRPr lang="es-ES"/>
          </a:p>
        </p:txBody>
      </p:sp>
      <p:sp>
        <p:nvSpPr>
          <p:cNvPr id="19" name="Marcador de pie de página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20" name="Marcador de número de diapositiva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47</a:t>
            </a:fld>
            <a:endParaRPr lang="es-ES"/>
          </a:p>
        </p:txBody>
      </p:sp>
      <p:sp>
        <p:nvSpPr>
          <p:cNvPr id="3" name="Rectángulo redondeado 2"/>
          <p:cNvSpPr/>
          <p:nvPr/>
        </p:nvSpPr>
        <p:spPr>
          <a:xfrm>
            <a:off x="3490370" y="1553078"/>
            <a:ext cx="1623841" cy="4461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Separación de Preocupaciones</a:t>
            </a:r>
          </a:p>
        </p:txBody>
      </p:sp>
      <p:sp>
        <p:nvSpPr>
          <p:cNvPr id="4" name="Rectángulo redondeado 3"/>
          <p:cNvSpPr/>
          <p:nvPr/>
        </p:nvSpPr>
        <p:spPr>
          <a:xfrm>
            <a:off x="1554535" y="1896300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Modularidad</a:t>
            </a:r>
          </a:p>
        </p:txBody>
      </p:sp>
      <p:sp>
        <p:nvSpPr>
          <p:cNvPr id="5" name="Rectángulo redondeado 4"/>
          <p:cNvSpPr/>
          <p:nvPr/>
        </p:nvSpPr>
        <p:spPr>
          <a:xfrm>
            <a:off x="5839475" y="2007847"/>
            <a:ext cx="1651638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Abstracción</a:t>
            </a:r>
          </a:p>
        </p:txBody>
      </p:sp>
      <p:sp>
        <p:nvSpPr>
          <p:cNvPr id="6" name="Rectángulo redondeado 5"/>
          <p:cNvSpPr/>
          <p:nvPr/>
        </p:nvSpPr>
        <p:spPr>
          <a:xfrm>
            <a:off x="3855234" y="2330574"/>
            <a:ext cx="1585048" cy="4372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Anticipación del Cambio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5114211" y="3008437"/>
            <a:ext cx="1550724" cy="4392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Generalidad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2108668" y="3008437"/>
            <a:ext cx="1634836" cy="3963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Incremental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2001768" y="4063077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Cohesión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4039544" y="4033238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Acoplamiento</a:t>
            </a:r>
          </a:p>
        </p:txBody>
      </p:sp>
      <p:sp>
        <p:nvSpPr>
          <p:cNvPr id="11" name="Rectángulo redondeado 10"/>
          <p:cNvSpPr/>
          <p:nvPr/>
        </p:nvSpPr>
        <p:spPr>
          <a:xfrm>
            <a:off x="6167603" y="4033238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Ocultamiento de la Información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1160841" y="5227982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Encapsulamiento</a:t>
            </a:r>
          </a:p>
        </p:txBody>
      </p:sp>
      <p:sp>
        <p:nvSpPr>
          <p:cNvPr id="13" name="Rectángulo redondeado 12"/>
          <p:cNvSpPr/>
          <p:nvPr/>
        </p:nvSpPr>
        <p:spPr>
          <a:xfrm>
            <a:off x="4039544" y="5227982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Herencia </a:t>
            </a:r>
          </a:p>
        </p:txBody>
      </p:sp>
      <p:sp>
        <p:nvSpPr>
          <p:cNvPr id="14" name="Rectángulo redondeado 13"/>
          <p:cNvSpPr/>
          <p:nvPr/>
        </p:nvSpPr>
        <p:spPr>
          <a:xfrm>
            <a:off x="6424670" y="5227982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Polimorfismo</a:t>
            </a:r>
          </a:p>
        </p:txBody>
      </p:sp>
      <p:sp>
        <p:nvSpPr>
          <p:cNvPr id="15" name="Rectángulo redondeado 14"/>
          <p:cNvSpPr/>
          <p:nvPr/>
        </p:nvSpPr>
        <p:spPr>
          <a:xfrm>
            <a:off x="2001768" y="5923643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Asociación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4116772" y="5923643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Agregación</a:t>
            </a:r>
          </a:p>
        </p:txBody>
      </p:sp>
      <p:sp>
        <p:nvSpPr>
          <p:cNvPr id="17" name="Rectángulo redondeado 16"/>
          <p:cNvSpPr/>
          <p:nvPr/>
        </p:nvSpPr>
        <p:spPr>
          <a:xfrm>
            <a:off x="6587040" y="5923643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Composición</a:t>
            </a:r>
          </a:p>
        </p:txBody>
      </p:sp>
      <p:cxnSp>
        <p:nvCxnSpPr>
          <p:cNvPr id="43" name="Conector curvado 42"/>
          <p:cNvCxnSpPr>
            <a:stCxn id="11" idx="2"/>
            <a:endCxn id="12" idx="0"/>
          </p:cNvCxnSpPr>
          <p:nvPr/>
        </p:nvCxnSpPr>
        <p:spPr>
          <a:xfrm rot="5400000">
            <a:off x="3929032" y="2327655"/>
            <a:ext cx="793891" cy="5006762"/>
          </a:xfrm>
          <a:prstGeom prst="curvedConnector3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curvado 44"/>
          <p:cNvCxnSpPr>
            <a:stCxn id="5" idx="2"/>
            <a:endCxn id="13" idx="0"/>
          </p:cNvCxnSpPr>
          <p:nvPr/>
        </p:nvCxnSpPr>
        <p:spPr>
          <a:xfrm rot="5400000">
            <a:off x="4273656" y="2836344"/>
            <a:ext cx="2819282" cy="1963995"/>
          </a:xfrm>
          <a:prstGeom prst="curvedConnector3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ector curvado 46"/>
          <p:cNvCxnSpPr>
            <a:stCxn id="5" idx="2"/>
            <a:endCxn id="14" idx="0"/>
          </p:cNvCxnSpPr>
          <p:nvPr/>
        </p:nvCxnSpPr>
        <p:spPr>
          <a:xfrm rot="16200000" flipH="1">
            <a:off x="5466218" y="3607775"/>
            <a:ext cx="2819282" cy="421131"/>
          </a:xfrm>
          <a:prstGeom prst="curvedConnector3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curvado 48"/>
          <p:cNvCxnSpPr>
            <a:stCxn id="9" idx="2"/>
            <a:endCxn id="13" idx="1"/>
          </p:cNvCxnSpPr>
          <p:nvPr/>
        </p:nvCxnSpPr>
        <p:spPr>
          <a:xfrm rot="16200000" flipH="1">
            <a:off x="2869294" y="4258158"/>
            <a:ext cx="964479" cy="1376021"/>
          </a:xfrm>
          <a:prstGeom prst="curvedConnector2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ector curvado 50"/>
          <p:cNvCxnSpPr>
            <a:stCxn id="10" idx="2"/>
            <a:endCxn id="17" idx="0"/>
          </p:cNvCxnSpPr>
          <p:nvPr/>
        </p:nvCxnSpPr>
        <p:spPr>
          <a:xfrm rot="16200000" flipH="1">
            <a:off x="5230271" y="3905119"/>
            <a:ext cx="1489552" cy="2547496"/>
          </a:xfrm>
          <a:prstGeom prst="curvedConnector3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curvado 52"/>
          <p:cNvCxnSpPr>
            <a:stCxn id="10" idx="2"/>
            <a:endCxn id="16" idx="0"/>
          </p:cNvCxnSpPr>
          <p:nvPr/>
        </p:nvCxnSpPr>
        <p:spPr>
          <a:xfrm rot="16200000" flipH="1">
            <a:off x="3995137" y="5140253"/>
            <a:ext cx="1489552" cy="77228"/>
          </a:xfrm>
          <a:prstGeom prst="curvedConnector3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curvado 54"/>
          <p:cNvCxnSpPr>
            <a:stCxn id="10" idx="2"/>
            <a:endCxn id="15" idx="0"/>
          </p:cNvCxnSpPr>
          <p:nvPr/>
        </p:nvCxnSpPr>
        <p:spPr>
          <a:xfrm rot="5400000">
            <a:off x="2937635" y="4159979"/>
            <a:ext cx="1489552" cy="2037776"/>
          </a:xfrm>
          <a:prstGeom prst="curvedConnector3">
            <a:avLst/>
          </a:prstGeom>
          <a:ln>
            <a:solidFill>
              <a:srgbClr val="63252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ángulo 39"/>
          <p:cNvSpPr/>
          <p:nvPr/>
        </p:nvSpPr>
        <p:spPr>
          <a:xfrm>
            <a:off x="457200" y="4684977"/>
            <a:ext cx="8229600" cy="1810495"/>
          </a:xfrm>
          <a:prstGeom prst="rect">
            <a:avLst/>
          </a:prstGeom>
          <a:noFill/>
          <a:ln w="571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89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8" name="Marcador de fecha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770B-685D-E64C-8539-33A44A221C85}" type="datetime1">
              <a:rPr lang="es-AR" smtClean="0"/>
              <a:t>15/03/15</a:t>
            </a:fld>
            <a:endParaRPr lang="es-ES"/>
          </a:p>
        </p:txBody>
      </p:sp>
      <p:sp>
        <p:nvSpPr>
          <p:cNvPr id="20" name="Marcador de pie de página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21" name="Marcador de número de diapositiva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48</a:t>
            </a:fld>
            <a:endParaRPr lang="es-ES"/>
          </a:p>
        </p:txBody>
      </p:sp>
      <p:sp>
        <p:nvSpPr>
          <p:cNvPr id="3" name="Rectángulo redondeado 2"/>
          <p:cNvSpPr/>
          <p:nvPr/>
        </p:nvSpPr>
        <p:spPr>
          <a:xfrm>
            <a:off x="3490370" y="1553078"/>
            <a:ext cx="1623841" cy="4461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Separación de Preocupaciones</a:t>
            </a:r>
          </a:p>
        </p:txBody>
      </p:sp>
      <p:sp>
        <p:nvSpPr>
          <p:cNvPr id="4" name="Rectángulo redondeado 3"/>
          <p:cNvSpPr/>
          <p:nvPr/>
        </p:nvSpPr>
        <p:spPr>
          <a:xfrm>
            <a:off x="1554535" y="1896300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Modularidad</a:t>
            </a:r>
          </a:p>
        </p:txBody>
      </p:sp>
      <p:sp>
        <p:nvSpPr>
          <p:cNvPr id="5" name="Rectángulo redondeado 4"/>
          <p:cNvSpPr/>
          <p:nvPr/>
        </p:nvSpPr>
        <p:spPr>
          <a:xfrm>
            <a:off x="5839475" y="2007847"/>
            <a:ext cx="1651638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Abstracción</a:t>
            </a:r>
          </a:p>
        </p:txBody>
      </p:sp>
      <p:sp>
        <p:nvSpPr>
          <p:cNvPr id="6" name="Rectángulo redondeado 5"/>
          <p:cNvSpPr/>
          <p:nvPr/>
        </p:nvSpPr>
        <p:spPr>
          <a:xfrm>
            <a:off x="3855234" y="2330574"/>
            <a:ext cx="1585048" cy="4372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Anticipación del Cambio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5114211" y="3008437"/>
            <a:ext cx="1550724" cy="4392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Generalidad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2108668" y="3008437"/>
            <a:ext cx="1634836" cy="3963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Incremental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2001768" y="4063077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Cohesión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4039544" y="4033238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Acoplamiento</a:t>
            </a:r>
          </a:p>
        </p:txBody>
      </p:sp>
      <p:sp>
        <p:nvSpPr>
          <p:cNvPr id="11" name="Rectángulo redondeado 10"/>
          <p:cNvSpPr/>
          <p:nvPr/>
        </p:nvSpPr>
        <p:spPr>
          <a:xfrm>
            <a:off x="6167603" y="4033238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Ocultamiento de la Información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1160841" y="5227982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Encapsulamiento</a:t>
            </a:r>
          </a:p>
        </p:txBody>
      </p:sp>
      <p:sp>
        <p:nvSpPr>
          <p:cNvPr id="13" name="Rectángulo redondeado 12"/>
          <p:cNvSpPr/>
          <p:nvPr/>
        </p:nvSpPr>
        <p:spPr>
          <a:xfrm>
            <a:off x="4039544" y="5227982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Herencia </a:t>
            </a:r>
          </a:p>
        </p:txBody>
      </p:sp>
      <p:sp>
        <p:nvSpPr>
          <p:cNvPr id="14" name="Rectángulo redondeado 13"/>
          <p:cNvSpPr/>
          <p:nvPr/>
        </p:nvSpPr>
        <p:spPr>
          <a:xfrm>
            <a:off x="6424670" y="5227982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Polimorfismo</a:t>
            </a:r>
          </a:p>
        </p:txBody>
      </p:sp>
      <p:sp>
        <p:nvSpPr>
          <p:cNvPr id="15" name="Rectángulo redondeado 14"/>
          <p:cNvSpPr/>
          <p:nvPr/>
        </p:nvSpPr>
        <p:spPr>
          <a:xfrm>
            <a:off x="2001768" y="5923643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Asociación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4116772" y="5923643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Agregación</a:t>
            </a:r>
          </a:p>
        </p:txBody>
      </p:sp>
      <p:sp>
        <p:nvSpPr>
          <p:cNvPr id="17" name="Rectángulo redondeado 16"/>
          <p:cNvSpPr/>
          <p:nvPr/>
        </p:nvSpPr>
        <p:spPr>
          <a:xfrm>
            <a:off x="6587040" y="5923643"/>
            <a:ext cx="1323510" cy="400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Composición</a:t>
            </a:r>
          </a:p>
        </p:txBody>
      </p:sp>
      <p:cxnSp>
        <p:nvCxnSpPr>
          <p:cNvPr id="19" name="Conector curvado 18"/>
          <p:cNvCxnSpPr>
            <a:stCxn id="3" idx="1"/>
            <a:endCxn id="4" idx="0"/>
          </p:cNvCxnSpPr>
          <p:nvPr/>
        </p:nvCxnSpPr>
        <p:spPr>
          <a:xfrm rot="10800000" flipV="1">
            <a:off x="2216290" y="1776172"/>
            <a:ext cx="1274080" cy="12012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3" idx="3"/>
            <a:endCxn id="5" idx="0"/>
          </p:cNvCxnSpPr>
          <p:nvPr/>
        </p:nvCxnSpPr>
        <p:spPr>
          <a:xfrm>
            <a:off x="5114211" y="1776173"/>
            <a:ext cx="1551083" cy="231674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curvado 23"/>
          <p:cNvCxnSpPr>
            <a:stCxn id="5" idx="2"/>
            <a:endCxn id="6" idx="3"/>
          </p:cNvCxnSpPr>
          <p:nvPr/>
        </p:nvCxnSpPr>
        <p:spPr>
          <a:xfrm rot="5400000">
            <a:off x="5982545" y="1866437"/>
            <a:ext cx="140487" cy="122501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curvado 25"/>
          <p:cNvCxnSpPr>
            <a:stCxn id="5" idx="2"/>
            <a:endCxn id="7" idx="0"/>
          </p:cNvCxnSpPr>
          <p:nvPr/>
        </p:nvCxnSpPr>
        <p:spPr>
          <a:xfrm rot="5400000">
            <a:off x="5977566" y="2320708"/>
            <a:ext cx="599737" cy="77572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curvado 27"/>
          <p:cNvCxnSpPr>
            <a:stCxn id="6" idx="2"/>
            <a:endCxn id="7" idx="1"/>
          </p:cNvCxnSpPr>
          <p:nvPr/>
        </p:nvCxnSpPr>
        <p:spPr>
          <a:xfrm rot="16200000" flipH="1">
            <a:off x="4650846" y="2764710"/>
            <a:ext cx="460276" cy="46645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curvado 29"/>
          <p:cNvCxnSpPr>
            <a:stCxn id="6" idx="2"/>
            <a:endCxn id="8" idx="3"/>
          </p:cNvCxnSpPr>
          <p:nvPr/>
        </p:nvCxnSpPr>
        <p:spPr>
          <a:xfrm rot="5400000">
            <a:off x="3976219" y="2535084"/>
            <a:ext cx="438824" cy="904254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curvado 31"/>
          <p:cNvCxnSpPr>
            <a:stCxn id="4" idx="2"/>
            <a:endCxn id="8" idx="0"/>
          </p:cNvCxnSpPr>
          <p:nvPr/>
        </p:nvCxnSpPr>
        <p:spPr>
          <a:xfrm rot="16200000" flipH="1">
            <a:off x="2215546" y="2297897"/>
            <a:ext cx="711284" cy="70979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curvado 33"/>
          <p:cNvCxnSpPr>
            <a:stCxn id="4" idx="2"/>
            <a:endCxn id="9" idx="1"/>
          </p:cNvCxnSpPr>
          <p:nvPr/>
        </p:nvCxnSpPr>
        <p:spPr>
          <a:xfrm rot="5400000">
            <a:off x="1125854" y="3173067"/>
            <a:ext cx="1966351" cy="214522"/>
          </a:xfrm>
          <a:prstGeom prst="curvedConnector4">
            <a:avLst>
              <a:gd name="adj1" fmla="val 43159"/>
              <a:gd name="adj2" fmla="val 20656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curvado 36"/>
          <p:cNvCxnSpPr>
            <a:stCxn id="4" idx="2"/>
            <a:endCxn id="10" idx="1"/>
          </p:cNvCxnSpPr>
          <p:nvPr/>
        </p:nvCxnSpPr>
        <p:spPr>
          <a:xfrm rot="16200000" flipH="1">
            <a:off x="2159661" y="2353782"/>
            <a:ext cx="1936512" cy="1823254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curvado 38"/>
          <p:cNvCxnSpPr>
            <a:stCxn id="4" idx="2"/>
            <a:endCxn id="11" idx="1"/>
          </p:cNvCxnSpPr>
          <p:nvPr/>
        </p:nvCxnSpPr>
        <p:spPr>
          <a:xfrm rot="16200000" flipH="1">
            <a:off x="3223690" y="1289752"/>
            <a:ext cx="1936512" cy="395131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curvado 40"/>
          <p:cNvCxnSpPr>
            <a:stCxn id="5" idx="2"/>
            <a:endCxn id="11" idx="0"/>
          </p:cNvCxnSpPr>
          <p:nvPr/>
        </p:nvCxnSpPr>
        <p:spPr>
          <a:xfrm rot="16200000" flipH="1">
            <a:off x="5935057" y="3138937"/>
            <a:ext cx="1624538" cy="16406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curvado 42"/>
          <p:cNvCxnSpPr>
            <a:stCxn id="11" idx="2"/>
            <a:endCxn id="12" idx="0"/>
          </p:cNvCxnSpPr>
          <p:nvPr/>
        </p:nvCxnSpPr>
        <p:spPr>
          <a:xfrm rot="5400000">
            <a:off x="3929032" y="2327655"/>
            <a:ext cx="793891" cy="5006762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curvado 44"/>
          <p:cNvCxnSpPr>
            <a:stCxn id="5" idx="2"/>
            <a:endCxn id="13" idx="0"/>
          </p:cNvCxnSpPr>
          <p:nvPr/>
        </p:nvCxnSpPr>
        <p:spPr>
          <a:xfrm rot="5400000">
            <a:off x="4273656" y="2836344"/>
            <a:ext cx="2819282" cy="1963995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ector curvado 46"/>
          <p:cNvCxnSpPr>
            <a:stCxn id="5" idx="2"/>
            <a:endCxn id="14" idx="0"/>
          </p:cNvCxnSpPr>
          <p:nvPr/>
        </p:nvCxnSpPr>
        <p:spPr>
          <a:xfrm rot="16200000" flipH="1">
            <a:off x="5466218" y="3607775"/>
            <a:ext cx="2819282" cy="42113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curvado 48"/>
          <p:cNvCxnSpPr>
            <a:stCxn id="9" idx="2"/>
            <a:endCxn id="13" idx="1"/>
          </p:cNvCxnSpPr>
          <p:nvPr/>
        </p:nvCxnSpPr>
        <p:spPr>
          <a:xfrm rot="16200000" flipH="1">
            <a:off x="2869294" y="4258158"/>
            <a:ext cx="964479" cy="137602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ector curvado 50"/>
          <p:cNvCxnSpPr>
            <a:stCxn id="10" idx="2"/>
            <a:endCxn id="17" idx="0"/>
          </p:cNvCxnSpPr>
          <p:nvPr/>
        </p:nvCxnSpPr>
        <p:spPr>
          <a:xfrm rot="16200000" flipH="1">
            <a:off x="5230271" y="3905119"/>
            <a:ext cx="1489552" cy="254749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curvado 52"/>
          <p:cNvCxnSpPr>
            <a:stCxn id="10" idx="2"/>
            <a:endCxn id="16" idx="0"/>
          </p:cNvCxnSpPr>
          <p:nvPr/>
        </p:nvCxnSpPr>
        <p:spPr>
          <a:xfrm rot="16200000" flipH="1">
            <a:off x="3995137" y="5140253"/>
            <a:ext cx="1489552" cy="7722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curvado 54"/>
          <p:cNvCxnSpPr>
            <a:stCxn id="10" idx="2"/>
            <a:endCxn id="15" idx="0"/>
          </p:cNvCxnSpPr>
          <p:nvPr/>
        </p:nvCxnSpPr>
        <p:spPr>
          <a:xfrm rot="5400000">
            <a:off x="2937635" y="4159979"/>
            <a:ext cx="1489552" cy="203777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363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Principios de Diseño OO - Clases</a:t>
            </a:r>
            <a:endParaRPr lang="es-ES" dirty="0"/>
          </a:p>
        </p:txBody>
      </p:sp>
      <p:sp>
        <p:nvSpPr>
          <p:cNvPr id="10" name="Marcador de fecha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74E3-661C-F14E-A7D4-DF8C3DFA0B7E}" type="datetime1">
              <a:rPr lang="es-AR" smtClean="0"/>
              <a:t>15/03/15</a:t>
            </a:fld>
            <a:endParaRPr lang="es-ES"/>
          </a:p>
        </p:txBody>
      </p:sp>
      <p:sp>
        <p:nvSpPr>
          <p:cNvPr id="11" name="Marcador de pie de página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49</a:t>
            </a:fld>
            <a:endParaRPr lang="es-ES"/>
          </a:p>
        </p:txBody>
      </p:sp>
      <p:pic>
        <p:nvPicPr>
          <p:cNvPr id="3" name="Picture 2" descr="http://www.doolwind.com/images/blog/solid/solidprincip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" r="3005"/>
          <a:stretch>
            <a:fillRect/>
          </a:stretch>
        </p:blipFill>
        <p:spPr bwMode="auto">
          <a:xfrm>
            <a:off x="3277895" y="1331833"/>
            <a:ext cx="2110897" cy="179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www.globalnerdy.com/wordpress/wp-content/uploads/2009/07/single_responsibility_princip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" r="5942"/>
          <a:stretch>
            <a:fillRect/>
          </a:stretch>
        </p:blipFill>
        <p:spPr bwMode="auto">
          <a:xfrm>
            <a:off x="457200" y="2139599"/>
            <a:ext cx="1988726" cy="16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doolwind.com/images/blog/solid/OpenClosedPrincip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" r="3005"/>
          <a:stretch>
            <a:fillRect/>
          </a:stretch>
        </p:blipFill>
        <p:spPr bwMode="auto">
          <a:xfrm>
            <a:off x="1074137" y="4183456"/>
            <a:ext cx="2106487" cy="179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ianfnelson.com/wp-content/uploads/legacy/SOLIDDevelopmentPrinciplesinMotivational_B5FB/LiskovSubtitutionPrinciple_5F00_52BB5162_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" r="3005"/>
          <a:stretch>
            <a:fillRect/>
          </a:stretch>
        </p:blipFill>
        <p:spPr bwMode="auto">
          <a:xfrm>
            <a:off x="3471085" y="4183456"/>
            <a:ext cx="2106487" cy="179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tomdalling.com/blog/wp-content/uploads/IS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" r="2913"/>
          <a:stretch>
            <a:fillRect/>
          </a:stretch>
        </p:blipFill>
        <p:spPr bwMode="auto">
          <a:xfrm>
            <a:off x="5980874" y="4140475"/>
            <a:ext cx="2156963" cy="183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www.tomdalling.com/blog/wp-content/uploads/DIP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" r="2913"/>
          <a:stretch>
            <a:fillRect/>
          </a:stretch>
        </p:blipFill>
        <p:spPr bwMode="auto">
          <a:xfrm>
            <a:off x="6481131" y="1954876"/>
            <a:ext cx="2205669" cy="187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3054725" y="6164908"/>
            <a:ext cx="2663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Robert (Bob </a:t>
            </a:r>
            <a:r>
              <a:rPr lang="es-ES" dirty="0" err="1" smtClean="0"/>
              <a:t>Uncle</a:t>
            </a:r>
            <a:r>
              <a:rPr lang="es-ES" dirty="0" smtClean="0"/>
              <a:t>) Martin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3508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820889" y="2092132"/>
            <a:ext cx="7864324" cy="3911609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marL="0" indent="0" algn="ctr">
              <a:buClr>
                <a:schemeClr val="tx2">
                  <a:lumMod val="60000"/>
                  <a:lumOff val="40000"/>
                </a:schemeClr>
              </a:buClr>
              <a:buNone/>
            </a:pPr>
            <a:r>
              <a:rPr lang="es-AR" dirty="0">
                <a:solidFill>
                  <a:schemeClr val="bg1"/>
                </a:solidFill>
              </a:rPr>
              <a:t>En EEUU el 30% de la población usa el software </a:t>
            </a:r>
            <a:r>
              <a:rPr lang="es-AR" dirty="0" smtClean="0">
                <a:solidFill>
                  <a:schemeClr val="bg1"/>
                </a:solidFill>
              </a:rPr>
              <a:t>diariamente.</a:t>
            </a:r>
          </a:p>
          <a:p>
            <a:pPr marL="0" indent="0" algn="ctr">
              <a:buClr>
                <a:schemeClr val="tx2">
                  <a:lumMod val="60000"/>
                  <a:lumOff val="40000"/>
                </a:schemeClr>
              </a:buClr>
              <a:buNone/>
            </a:pPr>
            <a:endParaRPr lang="es-AR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tx2">
                  <a:lumMod val="60000"/>
                  <a:lumOff val="40000"/>
                </a:schemeClr>
              </a:buClr>
              <a:buNone/>
            </a:pPr>
            <a:r>
              <a:rPr lang="es-AR" dirty="0">
                <a:solidFill>
                  <a:schemeClr val="bg1"/>
                </a:solidFill>
              </a:rPr>
              <a:t>El 65% usa dispositivos con software </a:t>
            </a:r>
            <a:r>
              <a:rPr lang="es-AR" dirty="0" smtClean="0">
                <a:solidFill>
                  <a:schemeClr val="bg1"/>
                </a:solidFill>
              </a:rPr>
              <a:t>embebido.</a:t>
            </a:r>
          </a:p>
          <a:p>
            <a:pPr marL="0" indent="0" algn="ctr">
              <a:buClr>
                <a:schemeClr val="tx2">
                  <a:lumMod val="60000"/>
                  <a:lumOff val="40000"/>
                </a:schemeClr>
              </a:buClr>
              <a:buNone/>
            </a:pPr>
            <a:endParaRPr lang="es-AR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tx2">
                  <a:lumMod val="60000"/>
                  <a:lumOff val="40000"/>
                </a:schemeClr>
              </a:buClr>
              <a:buNone/>
            </a:pPr>
            <a:r>
              <a:rPr lang="es-AR" dirty="0">
                <a:solidFill>
                  <a:schemeClr val="bg1"/>
                </a:solidFill>
              </a:rPr>
              <a:t>El 100% </a:t>
            </a:r>
            <a:r>
              <a:rPr lang="es-AR" dirty="0" smtClean="0">
                <a:solidFill>
                  <a:schemeClr val="bg1"/>
                </a:solidFill>
              </a:rPr>
              <a:t>de las personas posee su datos almacenado </a:t>
            </a:r>
            <a:r>
              <a:rPr lang="es-AR" dirty="0">
                <a:solidFill>
                  <a:schemeClr val="bg1"/>
                </a:solidFill>
              </a:rPr>
              <a:t>en soportes de software</a:t>
            </a:r>
            <a:r>
              <a:rPr lang="es-AR" dirty="0" smtClean="0">
                <a:solidFill>
                  <a:schemeClr val="bg1"/>
                </a:solidFill>
              </a:rPr>
              <a:t>.</a:t>
            </a:r>
          </a:p>
          <a:p>
            <a:pPr marL="0" indent="0" algn="ctr">
              <a:buClr>
                <a:schemeClr val="tx2">
                  <a:lumMod val="60000"/>
                  <a:lumOff val="40000"/>
                </a:schemeClr>
              </a:buClr>
              <a:buNone/>
            </a:pPr>
            <a:endParaRPr lang="es-AR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tx2">
                  <a:lumMod val="60000"/>
                  <a:lumOff val="40000"/>
                </a:schemeClr>
              </a:buClr>
              <a:buNone/>
            </a:pPr>
            <a:r>
              <a:rPr lang="es-AR" dirty="0">
                <a:solidFill>
                  <a:schemeClr val="bg1"/>
                </a:solidFill>
              </a:rPr>
              <a:t>El 65 % de las empresas usa el software para soportar las operaciones.</a:t>
            </a:r>
          </a:p>
          <a:p>
            <a:pPr marL="0" indent="0" algn="ctr">
              <a:buNone/>
            </a:pP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A705A-1EF6-1A40-8EA0-223F8CAA914B}" type="datetime1">
              <a:rPr lang="es-AR" smtClean="0"/>
              <a:t>15/03/15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5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738004" cy="1044388"/>
          </a:xfrm>
        </p:spPr>
        <p:txBody>
          <a:bodyPr>
            <a:normAutofit fontScale="90000"/>
          </a:bodyPr>
          <a:lstStyle/>
          <a:p>
            <a:r>
              <a:rPr lang="es-AR" dirty="0"/>
              <a:t>¿Es realmente el Software importante?</a:t>
            </a:r>
            <a:endParaRPr lang="es-ES" dirty="0"/>
          </a:p>
        </p:txBody>
      </p:sp>
      <p:sp>
        <p:nvSpPr>
          <p:cNvPr id="6" name="5 Rectángulo"/>
          <p:cNvSpPr/>
          <p:nvPr/>
        </p:nvSpPr>
        <p:spPr>
          <a:xfrm>
            <a:off x="1483971" y="6003741"/>
            <a:ext cx="613602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/>
              <a:t>The Economics </a:t>
            </a:r>
            <a:r>
              <a:rPr lang="en-US" sz="1100" b="1" dirty="0"/>
              <a:t>of Software </a:t>
            </a:r>
            <a:r>
              <a:rPr lang="en-US" sz="1100" b="1" dirty="0" smtClean="0"/>
              <a:t>Quality</a:t>
            </a:r>
            <a:r>
              <a:rPr lang="en-US" sz="1100" dirty="0" smtClean="0"/>
              <a:t>.</a:t>
            </a:r>
            <a:r>
              <a:rPr lang="en-US" sz="1100" dirty="0"/>
              <a:t> </a:t>
            </a:r>
            <a:r>
              <a:rPr lang="en-US" sz="1100" dirty="0" smtClean="0"/>
              <a:t>Capers </a:t>
            </a:r>
            <a:r>
              <a:rPr lang="en-US" sz="1100" dirty="0" err="1" smtClean="0"/>
              <a:t>Jones,Olivier</a:t>
            </a:r>
            <a:r>
              <a:rPr lang="en-US" sz="1100" dirty="0" smtClean="0"/>
              <a:t> </a:t>
            </a:r>
            <a:r>
              <a:rPr lang="en-US" sz="1100" dirty="0" err="1" smtClean="0"/>
              <a:t>Bonsignour</a:t>
            </a:r>
            <a:r>
              <a:rPr lang="en-US" sz="1100" dirty="0" smtClean="0"/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val="3058364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644187" y="3814909"/>
            <a:ext cx="7969509" cy="2244870"/>
          </a:xfrm>
          <a:prstGeom prst="rect">
            <a:avLst/>
          </a:prstGeom>
          <a:noFill/>
          <a:ln w="57150" cmpd="sng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 smtClean="0">
                <a:solidFill>
                  <a:schemeClr val="accent3">
                    <a:lumMod val="50000"/>
                  </a:schemeClr>
                </a:solidFill>
              </a:rPr>
              <a:t>Estabilidad y Acoplamiento</a:t>
            </a:r>
            <a:endParaRPr lang="es-ES" sz="3600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endParaRPr lang="es-ES" sz="3600" dirty="0" smtClean="0">
              <a:solidFill>
                <a:srgbClr val="953735"/>
              </a:solidFill>
            </a:endParaRPr>
          </a:p>
          <a:p>
            <a:pPr algn="ctr"/>
            <a:endParaRPr lang="es-ES" sz="3600" dirty="0">
              <a:solidFill>
                <a:srgbClr val="953735"/>
              </a:solidFill>
            </a:endParaRPr>
          </a:p>
          <a:p>
            <a:pPr algn="ctr"/>
            <a:endParaRPr lang="es-ES" sz="3600" dirty="0">
              <a:solidFill>
                <a:srgbClr val="953735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644187" y="1591055"/>
            <a:ext cx="7969509" cy="2071453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 smtClean="0">
                <a:solidFill>
                  <a:srgbClr val="953735"/>
                </a:solidFill>
              </a:rPr>
              <a:t>Granularidad y Cohesión</a:t>
            </a:r>
            <a:endParaRPr lang="es-ES" sz="3600" dirty="0">
              <a:solidFill>
                <a:srgbClr val="953735"/>
              </a:solidFill>
            </a:endParaRPr>
          </a:p>
          <a:p>
            <a:pPr algn="ctr"/>
            <a:endParaRPr lang="es-ES" sz="3600" dirty="0" smtClean="0">
              <a:solidFill>
                <a:srgbClr val="953735"/>
              </a:solidFill>
            </a:endParaRPr>
          </a:p>
          <a:p>
            <a:pPr algn="ctr"/>
            <a:endParaRPr lang="es-ES" sz="3600" dirty="0">
              <a:solidFill>
                <a:srgbClr val="953735"/>
              </a:solidFill>
            </a:endParaRPr>
          </a:p>
          <a:p>
            <a:pPr algn="ctr"/>
            <a:endParaRPr lang="es-ES" sz="3600" dirty="0">
              <a:solidFill>
                <a:srgbClr val="953735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Principios de Diseño OO </a:t>
            </a:r>
            <a:r>
              <a:rPr lang="es-ES" sz="3200" dirty="0" smtClean="0"/>
              <a:t>– Paquetes (</a:t>
            </a:r>
            <a:r>
              <a:rPr lang="es-ES" sz="3200" dirty="0" err="1" smtClean="0"/>
              <a:t>Modulos</a:t>
            </a:r>
            <a:r>
              <a:rPr lang="es-ES" sz="3200" dirty="0" smtClean="0"/>
              <a:t>/Componentes)</a:t>
            </a:r>
            <a:endParaRPr lang="es-ES" sz="3200" dirty="0"/>
          </a:p>
        </p:txBody>
      </p:sp>
      <p:sp>
        <p:nvSpPr>
          <p:cNvPr id="11" name="Marcador de fecha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95159-A3F6-CD42-A03B-6362EA0616A9}" type="datetime1">
              <a:rPr lang="es-AR" smtClean="0"/>
              <a:t>15/03/15</a:t>
            </a:fld>
            <a:endParaRPr lang="es-ES"/>
          </a:p>
        </p:txBody>
      </p:sp>
      <p:sp>
        <p:nvSpPr>
          <p:cNvPr id="13" name="Marcador de pie de página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14" name="Marcador de número de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50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843911" y="2525104"/>
            <a:ext cx="1664690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Principio de Equivalencia Entrega - </a:t>
            </a:r>
            <a:r>
              <a:rPr lang="es-ES" dirty="0" err="1" smtClean="0"/>
              <a:t>Reuso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2840275" y="2525104"/>
            <a:ext cx="1664690" cy="923330"/>
          </a:xfrm>
          <a:prstGeom prst="rect">
            <a:avLst/>
          </a:prstGeom>
          <a:solidFill>
            <a:srgbClr val="D9969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Principio de Cierre Conjunto</a:t>
            </a:r>
          </a:p>
          <a:p>
            <a:pPr algn="ctr"/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6878104" y="2485683"/>
            <a:ext cx="1664690" cy="923330"/>
          </a:xfrm>
          <a:prstGeom prst="rect">
            <a:avLst/>
          </a:prstGeom>
          <a:solidFill>
            <a:srgbClr val="D9969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Principio de Dependencias </a:t>
            </a:r>
            <a:r>
              <a:rPr lang="es-ES" dirty="0" err="1" smtClean="0"/>
              <a:t>Acíclicas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4927138" y="2525104"/>
            <a:ext cx="1664690" cy="923330"/>
          </a:xfrm>
          <a:prstGeom prst="rect">
            <a:avLst/>
          </a:prstGeom>
          <a:solidFill>
            <a:srgbClr val="D9969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Principio de </a:t>
            </a:r>
            <a:r>
              <a:rPr lang="es-ES" dirty="0" err="1" smtClean="0"/>
              <a:t>Reuso</a:t>
            </a:r>
            <a:r>
              <a:rPr lang="es-ES" dirty="0" smtClean="0"/>
              <a:t> Conjunto</a:t>
            </a:r>
          </a:p>
          <a:p>
            <a:pPr algn="ctr"/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2610823" y="4831402"/>
            <a:ext cx="1664690" cy="92333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Principio de Dependencias Estables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4927138" y="4831402"/>
            <a:ext cx="1664690" cy="923330"/>
          </a:xfrm>
          <a:prstGeom prst="rect">
            <a:avLst/>
          </a:prstGeom>
          <a:solidFill>
            <a:srgbClr val="77933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Principio de Abstracciones Estables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3606885" y="6164908"/>
            <a:ext cx="1970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Bob (</a:t>
            </a:r>
            <a:r>
              <a:rPr lang="es-ES" dirty="0" err="1" smtClean="0"/>
              <a:t>Uncle</a:t>
            </a:r>
            <a:r>
              <a:rPr lang="es-ES" dirty="0" smtClean="0"/>
              <a:t>) Martin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0864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Patrones de Diseño</a:t>
            </a:r>
            <a:endParaRPr lang="es-ES" dirty="0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3FA71-6B06-4E41-84EA-43A137063235}" type="datetime1">
              <a:rPr lang="es-AR" smtClean="0"/>
              <a:t>15/03/15</a:t>
            </a:fld>
            <a:endParaRPr lang="es-ES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51</a:t>
            </a:fld>
            <a:endParaRPr lang="es-ES"/>
          </a:p>
        </p:txBody>
      </p:sp>
      <p:sp>
        <p:nvSpPr>
          <p:cNvPr id="3" name="Rectángulo 2"/>
          <p:cNvSpPr/>
          <p:nvPr/>
        </p:nvSpPr>
        <p:spPr>
          <a:xfrm>
            <a:off x="457199" y="1517669"/>
            <a:ext cx="8346783" cy="136430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smtClean="0"/>
          </a:p>
          <a:p>
            <a:pPr algn="ctr"/>
            <a:r>
              <a:rPr lang="es-ES" sz="3200" dirty="0" smtClean="0"/>
              <a:t>CLASES </a:t>
            </a:r>
          </a:p>
          <a:p>
            <a:pPr algn="ctr"/>
            <a:r>
              <a:rPr lang="es-ES" dirty="0" smtClean="0"/>
              <a:t>Patrones GRASP (Craig </a:t>
            </a:r>
            <a:r>
              <a:rPr lang="es-ES" dirty="0" err="1" smtClean="0"/>
              <a:t>Larman</a:t>
            </a:r>
            <a:r>
              <a:rPr lang="es-ES" dirty="0" smtClean="0"/>
              <a:t>) </a:t>
            </a:r>
          </a:p>
          <a:p>
            <a:pPr algn="ctr"/>
            <a:r>
              <a:rPr lang="es-ES" dirty="0" smtClean="0"/>
              <a:t>Patrones GOF (Eric Gamma y otros)</a:t>
            </a:r>
          </a:p>
          <a:p>
            <a:pPr algn="ctr"/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457198" y="2865901"/>
            <a:ext cx="8346783" cy="169894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smtClean="0"/>
          </a:p>
          <a:p>
            <a:pPr algn="ctr"/>
            <a:r>
              <a:rPr lang="es-ES" sz="3600" dirty="0" smtClean="0"/>
              <a:t>MODULOS</a:t>
            </a:r>
            <a:endParaRPr lang="es-ES" dirty="0" smtClean="0"/>
          </a:p>
          <a:p>
            <a:pPr algn="ctr"/>
            <a:r>
              <a:rPr lang="es-ES" dirty="0" smtClean="0"/>
              <a:t>Patrones POMA (Kirk </a:t>
            </a:r>
            <a:r>
              <a:rPr lang="es-ES" dirty="0" err="1" smtClean="0"/>
              <a:t>Knoernschild</a:t>
            </a:r>
            <a:r>
              <a:rPr lang="es-ES" dirty="0" smtClean="0"/>
              <a:t>)</a:t>
            </a:r>
          </a:p>
          <a:p>
            <a:pPr algn="ctr"/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66402" y="4564850"/>
            <a:ext cx="8346781" cy="17246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ARQUITECURA</a:t>
            </a:r>
          </a:p>
          <a:p>
            <a:pPr algn="ctr"/>
            <a:r>
              <a:rPr lang="es-ES" sz="2000" dirty="0" smtClean="0"/>
              <a:t>Patrones POSA(Frank </a:t>
            </a:r>
            <a:r>
              <a:rPr lang="es-ES" sz="2000" dirty="0" err="1" smtClean="0"/>
              <a:t>Buschman</a:t>
            </a:r>
            <a:r>
              <a:rPr lang="es-ES" sz="2000" dirty="0" smtClean="0"/>
              <a:t> y otros)</a:t>
            </a:r>
          </a:p>
          <a:p>
            <a:pPr algn="ctr"/>
            <a:r>
              <a:rPr lang="es-ES" sz="2000" dirty="0" smtClean="0"/>
              <a:t>Patrones EAA (Martin </a:t>
            </a:r>
            <a:r>
              <a:rPr lang="es-ES" sz="2000" dirty="0" err="1" smtClean="0"/>
              <a:t>Fowler</a:t>
            </a:r>
            <a:r>
              <a:rPr lang="es-ES" sz="2000" dirty="0" smtClean="0"/>
              <a:t>)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831132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Un ejemplo para entender el porque del diseño</a:t>
            </a:r>
            <a:endParaRPr lang="es-ES" dirty="0"/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44FED-0878-9B46-A773-ACA1AB759C70}" type="datetime1">
              <a:rPr lang="es-AR" smtClean="0"/>
              <a:t>15/03/15</a:t>
            </a:fld>
            <a:endParaRPr lang="es-ES"/>
          </a:p>
        </p:txBody>
      </p:sp>
      <p:sp>
        <p:nvSpPr>
          <p:cNvPr id="15" name="Marcador de pie de página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16" name="Marcador de número de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52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8959"/>
            <a:ext cx="3314700" cy="1993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41" y="4419600"/>
            <a:ext cx="3276600" cy="19812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063" y="4345752"/>
            <a:ext cx="3467100" cy="21209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881" y="1738959"/>
            <a:ext cx="3505200" cy="2070100"/>
          </a:xfrm>
          <a:prstGeom prst="rect">
            <a:avLst/>
          </a:prstGeom>
          <a:solidFill>
            <a:srgbClr val="D9D9D9"/>
          </a:solidFill>
        </p:spPr>
      </p:pic>
      <p:sp>
        <p:nvSpPr>
          <p:cNvPr id="7" name="Flecha abajo 6"/>
          <p:cNvSpPr/>
          <p:nvPr/>
        </p:nvSpPr>
        <p:spPr>
          <a:xfrm>
            <a:off x="1975556" y="3809059"/>
            <a:ext cx="141111" cy="46190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 derecha 8"/>
          <p:cNvSpPr/>
          <p:nvPr/>
        </p:nvSpPr>
        <p:spPr>
          <a:xfrm>
            <a:off x="4148667" y="5371629"/>
            <a:ext cx="517407" cy="2069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 arriba 9"/>
          <p:cNvSpPr/>
          <p:nvPr/>
        </p:nvSpPr>
        <p:spPr>
          <a:xfrm flipH="1">
            <a:off x="6876813" y="3894667"/>
            <a:ext cx="141112" cy="37629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5071063" y="1853262"/>
            <a:ext cx="1231900" cy="25399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5071063" y="2259659"/>
            <a:ext cx="648641" cy="25399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5900325" y="2285060"/>
            <a:ext cx="648641" cy="57479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5919140" y="3004725"/>
            <a:ext cx="1672638" cy="36312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930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EF8CC-23D3-8840-8E5E-254ED2BA7445}" type="datetime1">
              <a:rPr lang="es-AR" smtClean="0"/>
              <a:t>15/03/15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53</a:t>
            </a:fld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2931887" y="2569029"/>
            <a:ext cx="38379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 Modulo 1</a:t>
            </a:r>
            <a:endParaRPr lang="es-AR" sz="6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299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803150" y="2410534"/>
            <a:ext cx="3755549" cy="3692128"/>
          </a:xfrm>
          <a:solidFill>
            <a:schemeClr val="accent1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AR" sz="2400" dirty="0" smtClean="0">
                <a:solidFill>
                  <a:srgbClr val="FFFFFF"/>
                </a:solidFill>
              </a:rPr>
              <a:t>Mientras </a:t>
            </a:r>
            <a:r>
              <a:rPr lang="es-AR" sz="2400" dirty="0">
                <a:solidFill>
                  <a:srgbClr val="FFFFFF"/>
                </a:solidFill>
              </a:rPr>
              <a:t>que el software es uno de los productos más utilizados en la historia humana, </a:t>
            </a:r>
            <a:r>
              <a:rPr lang="es-AR" sz="2400" dirty="0" smtClean="0">
                <a:solidFill>
                  <a:srgbClr val="FFFFFF"/>
                </a:solidFill>
              </a:rPr>
              <a:t>también</a:t>
            </a:r>
            <a:r>
              <a:rPr lang="es-AR" sz="2400" dirty="0">
                <a:solidFill>
                  <a:srgbClr val="FFFFFF"/>
                </a:solidFill>
              </a:rPr>
              <a:t> tiene una de las más altas tasas de </a:t>
            </a:r>
            <a:r>
              <a:rPr lang="es-AR" sz="2400" dirty="0" smtClean="0">
                <a:solidFill>
                  <a:srgbClr val="FFFFFF"/>
                </a:solidFill>
              </a:rPr>
              <a:t>fracasos que</a:t>
            </a:r>
            <a:r>
              <a:rPr lang="es-AR" sz="2400" dirty="0">
                <a:solidFill>
                  <a:srgbClr val="FFFFFF"/>
                </a:solidFill>
              </a:rPr>
              <a:t> cualquier </a:t>
            </a:r>
            <a:r>
              <a:rPr lang="es-AR" sz="2400" dirty="0" smtClean="0">
                <a:solidFill>
                  <a:srgbClr val="FFFFFF"/>
                </a:solidFill>
              </a:rPr>
              <a:t>otro producto de </a:t>
            </a:r>
            <a:r>
              <a:rPr lang="es-AR" sz="2400" dirty="0">
                <a:solidFill>
                  <a:srgbClr val="FFFFFF"/>
                </a:solidFill>
              </a:rPr>
              <a:t>la historia humana, debido principalmente a la mala </a:t>
            </a:r>
            <a:r>
              <a:rPr lang="es-AR" sz="2400" dirty="0" smtClean="0">
                <a:solidFill>
                  <a:srgbClr val="FFFFFF"/>
                </a:solidFill>
              </a:rPr>
              <a:t>calidad.</a:t>
            </a:r>
            <a:endParaRPr lang="es-AR" sz="2400" dirty="0">
              <a:solidFill>
                <a:srgbClr val="FFFFFF"/>
              </a:solidFill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9CA1C-1404-5D43-8BCA-98FE86D7B03E}" type="datetime1">
              <a:rPr lang="es-AR" smtClean="0"/>
              <a:t>15/03/15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6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Esta es la </a:t>
            </a:r>
            <a:r>
              <a:rPr lang="es-AR" dirty="0" smtClean="0"/>
              <a:t>realidad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699" y="2401332"/>
            <a:ext cx="3692128" cy="369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64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rcRect t="6474" b="6474"/>
          <a:stretch>
            <a:fillRect/>
          </a:stretch>
        </p:blipFill>
        <p:spPr>
          <a:xfrm>
            <a:off x="896376" y="2305228"/>
            <a:ext cx="2669610" cy="1481667"/>
          </a:xfr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811E-A1BE-ED45-93E3-9EC462767A6A}" type="datetime1">
              <a:rPr lang="es-AR" smtClean="0"/>
              <a:t>15/03/15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7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Costos de Mantenimiento vs Costos de Desarrollo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1" y="4315883"/>
            <a:ext cx="3389052" cy="20404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524" y="2301887"/>
            <a:ext cx="2557241" cy="181698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524" y="4315882"/>
            <a:ext cx="2821825" cy="19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61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rcRect t="256" b="256"/>
          <a:stretch>
            <a:fillRect/>
          </a:stretch>
        </p:blipFill>
        <p:spPr>
          <a:xfrm>
            <a:off x="721424" y="2627952"/>
            <a:ext cx="3464873" cy="1923048"/>
          </a:xfrm>
        </p:spPr>
      </p:pic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47A5-E265-A549-92BB-B51C53FBC713}" type="datetime1">
              <a:rPr lang="es-AR" smtClean="0"/>
              <a:t>15/03/15</a:t>
            </a:fld>
            <a:endParaRPr lang="es-ES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8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Crecimiento del Código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092" y="4197077"/>
            <a:ext cx="3249826" cy="191235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717505" y="418166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Linux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6645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D373-D1A5-5E40-8262-0C5FA4C9834F}" type="datetime1">
              <a:rPr lang="es-AR" smtClean="0"/>
              <a:t>15/03/15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Bases del Diseño de Software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F5D7-F6ED-8C44-939D-6BFCB9FD3B8A}" type="slidenum">
              <a:rPr lang="es-ES" smtClean="0"/>
              <a:t>9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Esfuerzo para un software usable</a:t>
            </a:r>
            <a:endParaRPr lang="es-AR" dirty="0"/>
          </a:p>
        </p:txBody>
      </p:sp>
      <p:sp>
        <p:nvSpPr>
          <p:cNvPr id="6" name="5 Rectángulo"/>
          <p:cNvSpPr/>
          <p:nvPr/>
        </p:nvSpPr>
        <p:spPr>
          <a:xfrm>
            <a:off x="1146627" y="1901369"/>
            <a:ext cx="7068457" cy="4281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500" dirty="0" smtClean="0"/>
              <a:t>100 %</a:t>
            </a:r>
            <a:endParaRPr lang="es-AR" sz="11500" dirty="0"/>
          </a:p>
        </p:txBody>
      </p:sp>
      <p:sp>
        <p:nvSpPr>
          <p:cNvPr id="7" name="6 Rectángulo"/>
          <p:cNvSpPr/>
          <p:nvPr/>
        </p:nvSpPr>
        <p:spPr>
          <a:xfrm>
            <a:off x="904615" y="1911579"/>
            <a:ext cx="2557042" cy="4281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000" dirty="0" smtClean="0"/>
              <a:t>Proyecto o Desarrollo Inicial 20% a 30%</a:t>
            </a:r>
            <a:endParaRPr lang="es-AR" sz="4000" dirty="0"/>
          </a:p>
        </p:txBody>
      </p:sp>
      <p:sp>
        <p:nvSpPr>
          <p:cNvPr id="8" name="7 Rectángulo"/>
          <p:cNvSpPr/>
          <p:nvPr/>
        </p:nvSpPr>
        <p:spPr>
          <a:xfrm>
            <a:off x="3461657" y="1901369"/>
            <a:ext cx="4749800" cy="42817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800" dirty="0" smtClean="0"/>
              <a:t>Mantenimiento 70% a 80%</a:t>
            </a:r>
            <a:endParaRPr lang="es-AR" sz="4800" dirty="0"/>
          </a:p>
        </p:txBody>
      </p:sp>
      <p:sp>
        <p:nvSpPr>
          <p:cNvPr id="9" name="8 Rectángulo"/>
          <p:cNvSpPr/>
          <p:nvPr/>
        </p:nvSpPr>
        <p:spPr>
          <a:xfrm>
            <a:off x="3461657" y="3519438"/>
            <a:ext cx="4749800" cy="265611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 smtClean="0"/>
              <a:t>Mejoras, Adaptaciones, Extensiones  </a:t>
            </a:r>
            <a:r>
              <a:rPr lang="es-AR" sz="4400" dirty="0"/>
              <a:t>60</a:t>
            </a:r>
            <a:r>
              <a:rPr lang="es-AR" sz="4400" dirty="0" smtClean="0"/>
              <a:t>%</a:t>
            </a:r>
            <a:endParaRPr lang="es-AR" sz="4400" dirty="0"/>
          </a:p>
        </p:txBody>
      </p:sp>
      <p:sp>
        <p:nvSpPr>
          <p:cNvPr id="10" name="9 Rectángulo"/>
          <p:cNvSpPr/>
          <p:nvPr/>
        </p:nvSpPr>
        <p:spPr>
          <a:xfrm>
            <a:off x="3465284" y="1893836"/>
            <a:ext cx="4749800" cy="162560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400" dirty="0" smtClean="0"/>
              <a:t>Correcciones 40%</a:t>
            </a:r>
            <a:endParaRPr lang="es-AR" sz="4400" dirty="0"/>
          </a:p>
        </p:txBody>
      </p:sp>
    </p:spTree>
    <p:extLst>
      <p:ext uri="{BB962C8B-B14F-4D97-AF65-F5344CB8AC3E}">
        <p14:creationId xmlns:p14="http://schemas.microsoft.com/office/powerpoint/2010/main" val="364394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rma de onda">
  <a:themeElements>
    <a:clrScheme name="Forma de onda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Forma de onda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orma de onda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 de onda.thmx</Template>
  <TotalTime>1651</TotalTime>
  <Words>2000</Words>
  <Application>Microsoft Macintosh PowerPoint</Application>
  <PresentationFormat>Presentación en pantalla (4:3)</PresentationFormat>
  <Paragraphs>472</Paragraphs>
  <Slides>53</Slides>
  <Notes>0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4" baseType="lpstr">
      <vt:lpstr>Forma de onda</vt:lpstr>
      <vt:lpstr>Bases del Diseño de Software</vt:lpstr>
      <vt:lpstr>Aspiración máxima cuando se contruye un software</vt:lpstr>
      <vt:lpstr>Una muestra de la situación</vt:lpstr>
      <vt:lpstr>Reporte FDA - 2011</vt:lpstr>
      <vt:lpstr>¿Es realmente el Software importante?</vt:lpstr>
      <vt:lpstr>Esta es la realidad</vt:lpstr>
      <vt:lpstr>Costos de Mantenimiento vs Costos de Desarrollo</vt:lpstr>
      <vt:lpstr>Crecimiento del Código</vt:lpstr>
      <vt:lpstr>Esfuerzo para un software usable</vt:lpstr>
      <vt:lpstr>Evolución del Software</vt:lpstr>
      <vt:lpstr>Software en Descomposición</vt:lpstr>
      <vt:lpstr>Rigidez</vt:lpstr>
      <vt:lpstr>Fragilidad</vt:lpstr>
      <vt:lpstr>Inmovilidad</vt:lpstr>
      <vt:lpstr>Viscosidad</vt:lpstr>
      <vt:lpstr>En mi opinión…..</vt:lpstr>
      <vt:lpstr>En mi opinión…</vt:lpstr>
      <vt:lpstr>Introducción al Diseño de Software</vt:lpstr>
      <vt:lpstr>¿Qué es diseñar software?</vt:lpstr>
      <vt:lpstr>Un modelo que me gustó</vt:lpstr>
      <vt:lpstr>La pirámide de conocimiento</vt:lpstr>
      <vt:lpstr>Presentación de PowerPoint</vt:lpstr>
      <vt:lpstr>Separación de preocupaciones</vt:lpstr>
      <vt:lpstr>Algunos enfoques</vt:lpstr>
      <vt:lpstr>Asignación de trabajo</vt:lpstr>
      <vt:lpstr>Aspectos transversales</vt:lpstr>
      <vt:lpstr>Modularidad (Partición )</vt:lpstr>
      <vt:lpstr>Modularidad</vt:lpstr>
      <vt:lpstr>¿Entonces.. que es un módulo?</vt:lpstr>
      <vt:lpstr>Como para aclarar algo</vt:lpstr>
      <vt:lpstr>De aquí surgen….</vt:lpstr>
      <vt:lpstr>Abstracción</vt:lpstr>
      <vt:lpstr>Abstracción</vt:lpstr>
      <vt:lpstr>Anticipación al cambio</vt:lpstr>
      <vt:lpstr>Anticipación al cambio</vt:lpstr>
      <vt:lpstr>Generalidad</vt:lpstr>
      <vt:lpstr>Generalidad</vt:lpstr>
      <vt:lpstr>Incremental</vt:lpstr>
      <vt:lpstr>Incremental</vt:lpstr>
      <vt:lpstr>Incremental </vt:lpstr>
      <vt:lpstr>Rigurosidad y Formalidad</vt:lpstr>
      <vt:lpstr>Principios del diseño de software</vt:lpstr>
      <vt:lpstr>Relaciones</vt:lpstr>
      <vt:lpstr>Principios Bases del Diseño</vt:lpstr>
      <vt:lpstr>Relaciones con Principios Bases</vt:lpstr>
      <vt:lpstr>Principios del Diseño OO</vt:lpstr>
      <vt:lpstr>Relaciones con Principios de Diseño OO</vt:lpstr>
      <vt:lpstr>Presentación de PowerPoint</vt:lpstr>
      <vt:lpstr>Principios de Diseño OO - Clases</vt:lpstr>
      <vt:lpstr>Principios de Diseño OO – Paquetes (Modulos/Componentes)</vt:lpstr>
      <vt:lpstr>Patrones de Diseño</vt:lpstr>
      <vt:lpstr>Un ejemplo para entender el porque del diseño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Valotto</dc:creator>
  <cp:lastModifiedBy>Victor Valotto</cp:lastModifiedBy>
  <cp:revision>63</cp:revision>
  <dcterms:created xsi:type="dcterms:W3CDTF">2013-11-02T18:04:45Z</dcterms:created>
  <dcterms:modified xsi:type="dcterms:W3CDTF">2015-03-16T00:22:21Z</dcterms:modified>
</cp:coreProperties>
</file>